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9" r:id="rId4"/>
    <p:sldMasterId id="2147483680" r:id="rId5"/>
    <p:sldMasterId id="214748368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Lst>
  <p:sldSz cy="5143500" cx="9144000"/>
  <p:notesSz cx="6858000" cy="9144000"/>
  <p:embeddedFontLst>
    <p:embeddedFont>
      <p:font typeface="Roboto"/>
      <p:regular r:id="rId44"/>
      <p:bold r:id="rId45"/>
      <p:italic r:id="rId46"/>
      <p:boldItalic r:id="rId47"/>
    </p:embeddedFont>
    <p:embeddedFont>
      <p:font typeface="Roboto Mono"/>
      <p:regular r:id="rId48"/>
      <p:bold r:id="rId49"/>
      <p:italic r:id="rId50"/>
      <p:boldItalic r:id="rId51"/>
    </p:embeddedFont>
    <p:embeddedFont>
      <p:font typeface="Cutive"/>
      <p:regular r:id="rId5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3.xml"/><Relationship Id="rId42" Type="http://schemas.openxmlformats.org/officeDocument/2006/relationships/slide" Target="slides/slide35.xml"/><Relationship Id="rId41" Type="http://schemas.openxmlformats.org/officeDocument/2006/relationships/slide" Target="slides/slide34.xml"/><Relationship Id="rId44" Type="http://schemas.openxmlformats.org/officeDocument/2006/relationships/font" Target="fonts/Roboto-regular.fntdata"/><Relationship Id="rId43" Type="http://schemas.openxmlformats.org/officeDocument/2006/relationships/slide" Target="slides/slide36.xml"/><Relationship Id="rId46" Type="http://schemas.openxmlformats.org/officeDocument/2006/relationships/font" Target="fonts/Roboto-italic.fntdata"/><Relationship Id="rId45" Type="http://schemas.openxmlformats.org/officeDocument/2006/relationships/font" Target="fonts/Roboto-bold.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48" Type="http://schemas.openxmlformats.org/officeDocument/2006/relationships/font" Target="fonts/RobotoMono-regular.fntdata"/><Relationship Id="rId47" Type="http://schemas.openxmlformats.org/officeDocument/2006/relationships/font" Target="fonts/Roboto-boldItalic.fntdata"/><Relationship Id="rId49" Type="http://schemas.openxmlformats.org/officeDocument/2006/relationships/font" Target="fonts/RobotoMono-bold.fntdata"/><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33" Type="http://schemas.openxmlformats.org/officeDocument/2006/relationships/slide" Target="slides/slide26.xml"/><Relationship Id="rId32" Type="http://schemas.openxmlformats.org/officeDocument/2006/relationships/slide" Target="slides/slide25.xml"/><Relationship Id="rId35" Type="http://schemas.openxmlformats.org/officeDocument/2006/relationships/slide" Target="slides/slide28.xml"/><Relationship Id="rId34" Type="http://schemas.openxmlformats.org/officeDocument/2006/relationships/slide" Target="slides/slide27.xml"/><Relationship Id="rId37" Type="http://schemas.openxmlformats.org/officeDocument/2006/relationships/slide" Target="slides/slide30.xml"/><Relationship Id="rId36" Type="http://schemas.openxmlformats.org/officeDocument/2006/relationships/slide" Target="slides/slide29.xml"/><Relationship Id="rId39" Type="http://schemas.openxmlformats.org/officeDocument/2006/relationships/slide" Target="slides/slide32.xml"/><Relationship Id="rId38" Type="http://schemas.openxmlformats.org/officeDocument/2006/relationships/slide" Target="slides/slide3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51" Type="http://schemas.openxmlformats.org/officeDocument/2006/relationships/font" Target="fonts/RobotoMono-boldItalic.fntdata"/><Relationship Id="rId50" Type="http://schemas.openxmlformats.org/officeDocument/2006/relationships/font" Target="fonts/RobotoMono-italic.fntdata"/><Relationship Id="rId52" Type="http://schemas.openxmlformats.org/officeDocument/2006/relationships/font" Target="fonts/Cutive-regular.fntdata"/><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35a92b6ff6a_2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g35a92b6ff6a_2_7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35f7355fbc9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g35f7355fbc9_1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35f9c5a86dd_2_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g35f9c5a86dd_2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35f7355fbc9_1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g35f7355fbc9_1_6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5f7355fbc9_1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35f7355fbc9_1_6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35f7355fbc9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g35f7355fbc9_1_7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35f7355fbc9_1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g35f7355fbc9_1_9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5f7355fbc9_1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g35f7355fbc9_1_10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5f7355fbc9_1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g35f7355fbc9_1_7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35f7355fbc9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g35f7355fbc9_1_1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5f7355fbc9_1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g35f7355fbc9_1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35f9c5a86dd_2_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g35f9c5a86dd_2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5f9c5a86dd_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g35f9c5a86dd_2_15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35f7355fbc9_1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g35f7355fbc9_1_14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35f7355fbc9_1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g35f7355fbc9_1_15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35f7355fbc9_1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g35f7355fbc9_1_1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5f9c5a86dd_2_10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g35f9c5a86dd_2_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35a92b6ff6a_2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g35a92b6ff6a_2_8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5a92b6ff6a_4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g35a92b6ff6a_4_13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5f9c5a86dd_2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g35f9c5a86dd_2_1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5f9c5a86dd_2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g35f9c5a86dd_2_1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5e4171d6e4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g35e4171d6e4_0_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35a92b6ff6a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g35a92b6ff6a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35a92b6ff6a_4_1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g35a92b6ff6a_4_18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35f9c5a86dd_2_16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g35f9c5a86dd_2_1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5f9c5a86dd_2_16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g35f9c5a86dd_2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5f7355fbc9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g35f7355fbc9_3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9" name="Shape 479"/>
        <p:cNvGrpSpPr/>
        <p:nvPr/>
      </p:nvGrpSpPr>
      <p:grpSpPr>
        <a:xfrm>
          <a:off x="0" y="0"/>
          <a:ext cx="0" cy="0"/>
          <a:chOff x="0" y="0"/>
          <a:chExt cx="0" cy="0"/>
        </a:xfrm>
      </p:grpSpPr>
      <p:sp>
        <p:nvSpPr>
          <p:cNvPr id="480" name="Google Shape;480;g35f7355fbc9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35f7355fbc9_3_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35f7355fbc9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g35f7355fbc9_3_1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35a92b6ff6a_2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g35a92b6ff6a_2_540: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5a92b6ff6a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g35a92b6ff6a_0_5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35a92b6ff6a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35a92b6ff6a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5a92b6ff6a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g35a92b6ff6a_4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5a92b6ff6a_4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g35a92b6ff6a_4_6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35a92b6ff6a_4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g35a92b6ff6a_4_7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5a92b6ff6a_4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g35a92b6ff6a_4_9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lank" type="blank">
  <p:cSld name="BLANK">
    <p:spTree>
      <p:nvGrpSpPr>
        <p:cNvPr id="56" name="Shape 56"/>
        <p:cNvGrpSpPr/>
        <p:nvPr/>
      </p:nvGrpSpPr>
      <p:grpSpPr>
        <a:xfrm>
          <a:off x="0" y="0"/>
          <a:ext cx="0" cy="0"/>
          <a:chOff x="0" y="0"/>
          <a:chExt cx="0" cy="0"/>
        </a:xfrm>
      </p:grpSpPr>
      <p:sp>
        <p:nvSpPr>
          <p:cNvPr id="57" name="Google Shape;57;p1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8" name="Google Shape;58;p1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9" name="Google Shape;59;p1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descr="A picture containing calendar&#10;&#10;Description automatically generated" id="60" name="Google Shape;60;p14"/>
          <p:cNvPicPr preferRelativeResize="0"/>
          <p:nvPr/>
        </p:nvPicPr>
        <p:blipFill rotWithShape="1">
          <a:blip r:embed="rId2">
            <a:alphaModFix/>
          </a:blip>
          <a:srcRect b="0" l="0" r="0" t="0"/>
          <a:stretch/>
        </p:blipFill>
        <p:spPr>
          <a:xfrm>
            <a:off x="112" y="0"/>
            <a:ext cx="9143777" cy="51435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61" name="Shape 61"/>
        <p:cNvGrpSpPr/>
        <p:nvPr/>
      </p:nvGrpSpPr>
      <p:grpSpPr>
        <a:xfrm>
          <a:off x="0" y="0"/>
          <a:ext cx="0" cy="0"/>
          <a:chOff x="0" y="0"/>
          <a:chExt cx="0" cy="0"/>
        </a:xfrm>
      </p:grpSpPr>
      <p:sp>
        <p:nvSpPr>
          <p:cNvPr id="62" name="Google Shape;62;p15"/>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3" name="Google Shape;63;p15"/>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64" name="Google Shape;64;p15"/>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5" name="Google Shape;65;p1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6" name="Google Shape;66;p1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67" name="Google Shape;67;p15"/>
          <p:cNvPicPr preferRelativeResize="0"/>
          <p:nvPr/>
        </p:nvPicPr>
        <p:blipFill rotWithShape="1">
          <a:blip r:embed="rId2">
            <a:alphaModFix/>
          </a:blip>
          <a:srcRect b="0" l="0" r="0" t="0"/>
          <a:stretch/>
        </p:blipFill>
        <p:spPr>
          <a:xfrm>
            <a:off x="111" y="0"/>
            <a:ext cx="9143888" cy="5143563"/>
          </a:xfrm>
          <a:prstGeom prst="rect">
            <a:avLst/>
          </a:prstGeom>
          <a:noFill/>
          <a:ln>
            <a:noFill/>
          </a:ln>
        </p:spPr>
      </p:pic>
      <p:sp>
        <p:nvSpPr>
          <p:cNvPr id="68" name="Google Shape;68;p15"/>
          <p:cNvSpPr txBox="1"/>
          <p:nvPr/>
        </p:nvSpPr>
        <p:spPr>
          <a:xfrm>
            <a:off x="2550319" y="4866575"/>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vi" sz="900" u="none" cap="none" strike="noStrike">
                <a:solidFill>
                  <a:schemeClr val="lt1"/>
                </a:solidFill>
                <a:latin typeface="Calibri"/>
                <a:ea typeface="Calibri"/>
                <a:cs typeface="Calibri"/>
                <a:sym typeface="Calibri"/>
              </a:rPr>
              <a:t>‹#›</a:t>
            </a:fld>
            <a:endParaRPr b="0" i="0" sz="900" u="none" cap="none" strike="noStrike">
              <a:solidFill>
                <a:schemeClr val="lt1"/>
              </a:solidFill>
              <a:latin typeface="Calibri"/>
              <a:ea typeface="Calibri"/>
              <a:cs typeface="Calibri"/>
              <a:sym typeface="Calibri"/>
            </a:endParaRPr>
          </a:p>
        </p:txBody>
      </p:sp>
      <p:sp>
        <p:nvSpPr>
          <p:cNvPr id="69" name="Google Shape;69;p15"/>
          <p:cNvSpPr txBox="1"/>
          <p:nvPr/>
        </p:nvSpPr>
        <p:spPr>
          <a:xfrm>
            <a:off x="211591" y="116678"/>
            <a:ext cx="2891519"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0" i="0" lang="vi" sz="1200" u="none" cap="none" strike="noStrike">
                <a:solidFill>
                  <a:srgbClr val="7F7F7F"/>
                </a:solidFill>
                <a:latin typeface="Arial"/>
                <a:ea typeface="Arial"/>
                <a:cs typeface="Arial"/>
                <a:sym typeface="Arial"/>
              </a:rPr>
              <a:t>CHƯƠNG 1: TỔNG QUAN</a:t>
            </a:r>
            <a:endParaRPr sz="1100"/>
          </a:p>
        </p:txBody>
      </p:sp>
      <p:cxnSp>
        <p:nvCxnSpPr>
          <p:cNvPr id="70" name="Google Shape;70;p15"/>
          <p:cNvCxnSpPr/>
          <p:nvPr/>
        </p:nvCxnSpPr>
        <p:spPr>
          <a:xfrm>
            <a:off x="278606" y="375759"/>
            <a:ext cx="1751362" cy="0"/>
          </a:xfrm>
          <a:prstGeom prst="straightConnector1">
            <a:avLst/>
          </a:prstGeom>
          <a:noFill/>
          <a:ln cap="flat" cmpd="sng" w="28575">
            <a:solidFill>
              <a:srgbClr val="757070"/>
            </a:solidFill>
            <a:prstDash val="solid"/>
            <a:miter lim="800000"/>
            <a:headEnd len="sm" w="sm" type="none"/>
            <a:tailEnd len="sm" w="sm" type="none"/>
          </a:ln>
        </p:spPr>
      </p:cxnSp>
      <p:sp>
        <p:nvSpPr>
          <p:cNvPr id="71" name="Google Shape;71;p15"/>
          <p:cNvSpPr txBox="1"/>
          <p:nvPr/>
        </p:nvSpPr>
        <p:spPr>
          <a:xfrm>
            <a:off x="211591" y="393677"/>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085189"/>
                </a:solidFill>
                <a:latin typeface="Arial"/>
                <a:ea typeface="Arial"/>
                <a:cs typeface="Arial"/>
                <a:sym typeface="Arial"/>
              </a:rPr>
              <a:t>1.1 ĐỀ CƯƠNG CHI TIẾT</a:t>
            </a:r>
            <a:endParaRPr sz="11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72" name="Shape 72"/>
        <p:cNvGrpSpPr/>
        <p:nvPr/>
      </p:nvGrpSpPr>
      <p:grpSpPr>
        <a:xfrm>
          <a:off x="0" y="0"/>
          <a:ext cx="0" cy="0"/>
          <a:chOff x="0" y="0"/>
          <a:chExt cx="0" cy="0"/>
        </a:xfrm>
      </p:grpSpPr>
      <p:sp>
        <p:nvSpPr>
          <p:cNvPr id="73" name="Google Shape;73;p1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4" name="Google Shape;74;p1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5" name="Google Shape;75;p1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id="76" name="Google Shape;76;p16"/>
          <p:cNvPicPr preferRelativeResize="0"/>
          <p:nvPr/>
        </p:nvPicPr>
        <p:blipFill rotWithShape="1">
          <a:blip r:embed="rId2">
            <a:alphaModFix/>
          </a:blip>
          <a:srcRect b="0" l="0" r="0" t="0"/>
          <a:stretch/>
        </p:blipFill>
        <p:spPr>
          <a:xfrm>
            <a:off x="111" y="0"/>
            <a:ext cx="9143888" cy="5143563"/>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7" name="Shape 77"/>
        <p:cNvGrpSpPr/>
        <p:nvPr/>
      </p:nvGrpSpPr>
      <p:grpSpPr>
        <a:xfrm>
          <a:off x="0" y="0"/>
          <a:ext cx="0" cy="0"/>
          <a:chOff x="0" y="0"/>
          <a:chExt cx="0" cy="0"/>
        </a:xfrm>
      </p:grpSpPr>
      <p:sp>
        <p:nvSpPr>
          <p:cNvPr id="78" name="Google Shape;78;p1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9" name="Google Shape;79;p17"/>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0" name="Google Shape;80;p1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1" name="Google Shape;81;p1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descr="Icon&#10;&#10;Description automatically generated with medium confidence" id="83" name="Google Shape;83;p17"/>
          <p:cNvPicPr preferRelativeResize="0"/>
          <p:nvPr/>
        </p:nvPicPr>
        <p:blipFill rotWithShape="1">
          <a:blip r:embed="rId2">
            <a:alphaModFix/>
          </a:blip>
          <a:srcRect b="0" l="0" r="0" t="0"/>
          <a:stretch/>
        </p:blipFill>
        <p:spPr>
          <a:xfrm>
            <a:off x="0" y="0"/>
            <a:ext cx="9150313" cy="5143500"/>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84" name="Shape 84"/>
        <p:cNvGrpSpPr/>
        <p:nvPr/>
      </p:nvGrpSpPr>
      <p:grpSpPr>
        <a:xfrm>
          <a:off x="0" y="0"/>
          <a:ext cx="0" cy="0"/>
          <a:chOff x="0" y="0"/>
          <a:chExt cx="0" cy="0"/>
        </a:xfrm>
      </p:grpSpPr>
      <p:sp>
        <p:nvSpPr>
          <p:cNvPr id="85" name="Google Shape;85;p1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6" name="Google Shape;86;p1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7" name="Google Shape;87;p1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descr="Shape&#10;&#10;Description automatically generated with low confidence" id="88" name="Google Shape;88;p18"/>
          <p:cNvPicPr preferRelativeResize="0"/>
          <p:nvPr/>
        </p:nvPicPr>
        <p:blipFill rotWithShape="1">
          <a:blip r:embed="rId2">
            <a:alphaModFix/>
          </a:blip>
          <a:srcRect b="0" l="0" r="0" t="0"/>
          <a:stretch/>
        </p:blipFill>
        <p:spPr>
          <a:xfrm>
            <a:off x="0" y="4093028"/>
            <a:ext cx="9144000" cy="1050472"/>
          </a:xfrm>
          <a:prstGeom prst="rect">
            <a:avLst/>
          </a:prstGeom>
          <a:noFill/>
          <a:ln>
            <a:noFill/>
          </a:ln>
        </p:spPr>
      </p:pic>
      <p:sp>
        <p:nvSpPr>
          <p:cNvPr id="89" name="Google Shape;89;p18"/>
          <p:cNvSpPr txBox="1"/>
          <p:nvPr/>
        </p:nvSpPr>
        <p:spPr>
          <a:xfrm>
            <a:off x="697230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vi" sz="900">
                <a:solidFill>
                  <a:schemeClr val="lt1"/>
                </a:solidFill>
                <a:latin typeface="Calibri"/>
                <a:ea typeface="Calibri"/>
                <a:cs typeface="Calibri"/>
                <a:sym typeface="Calibri"/>
              </a:rPr>
              <a:t>‹#›</a:t>
            </a:fld>
            <a:endParaRPr sz="900">
              <a:solidFill>
                <a:schemeClr val="lt1"/>
              </a:solidFill>
              <a:latin typeface="Calibri"/>
              <a:ea typeface="Calibri"/>
              <a:cs typeface="Calibri"/>
              <a:sym typeface="Calibri"/>
            </a:endParaRPr>
          </a:p>
        </p:txBody>
      </p:sp>
      <p:sp>
        <p:nvSpPr>
          <p:cNvPr id="90" name="Google Shape;90;p18"/>
          <p:cNvSpPr txBox="1"/>
          <p:nvPr/>
        </p:nvSpPr>
        <p:spPr>
          <a:xfrm>
            <a:off x="223157" y="163285"/>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7F7F7F"/>
                </a:solidFill>
                <a:latin typeface="Arial"/>
                <a:ea typeface="Arial"/>
                <a:cs typeface="Arial"/>
                <a:sym typeface="Arial"/>
              </a:rPr>
              <a:t>CHƯƠNG 1: TỔNG QUAN</a:t>
            </a:r>
            <a:endParaRPr sz="1100"/>
          </a:p>
        </p:txBody>
      </p:sp>
      <p:cxnSp>
        <p:nvCxnSpPr>
          <p:cNvPr id="91" name="Google Shape;91;p18"/>
          <p:cNvCxnSpPr/>
          <p:nvPr/>
        </p:nvCxnSpPr>
        <p:spPr>
          <a:xfrm flipH="1" rot="10800000">
            <a:off x="278606" y="370594"/>
            <a:ext cx="1535725" cy="441"/>
          </a:xfrm>
          <a:prstGeom prst="straightConnector1">
            <a:avLst/>
          </a:prstGeom>
          <a:noFill/>
          <a:ln cap="flat" cmpd="sng" w="12700">
            <a:solidFill>
              <a:schemeClr val="accent3"/>
            </a:solidFill>
            <a:prstDash val="solid"/>
            <a:miter lim="800000"/>
            <a:headEnd len="sm" w="sm" type="none"/>
            <a:tailEnd len="sm" w="sm" type="none"/>
          </a:ln>
        </p:spPr>
      </p:cxnSp>
      <p:sp>
        <p:nvSpPr>
          <p:cNvPr id="92" name="Google Shape;92;p18"/>
          <p:cNvSpPr txBox="1"/>
          <p:nvPr/>
        </p:nvSpPr>
        <p:spPr>
          <a:xfrm>
            <a:off x="2552020" y="162845"/>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085189"/>
                </a:solidFill>
                <a:latin typeface="Arial"/>
                <a:ea typeface="Arial"/>
                <a:cs typeface="Arial"/>
                <a:sym typeface="Arial"/>
              </a:rPr>
              <a:t>1.1 ĐỀ CƯƠNG CHI TIẾT</a:t>
            </a:r>
            <a:endParaRPr sz="1100"/>
          </a:p>
        </p:txBody>
      </p:sp>
      <p:cxnSp>
        <p:nvCxnSpPr>
          <p:cNvPr id="93" name="Google Shape;93;p18"/>
          <p:cNvCxnSpPr/>
          <p:nvPr/>
        </p:nvCxnSpPr>
        <p:spPr>
          <a:xfrm>
            <a:off x="2607469" y="370594"/>
            <a:ext cx="1229539" cy="0"/>
          </a:xfrm>
          <a:prstGeom prst="straightConnector1">
            <a:avLst/>
          </a:prstGeom>
          <a:noFill/>
          <a:ln cap="flat" cmpd="sng" w="12700">
            <a:solidFill>
              <a:srgbClr val="085189"/>
            </a:solidFill>
            <a:prstDash val="solid"/>
            <a:miter lim="800000"/>
            <a:headEnd len="sm" w="sm" type="none"/>
            <a:tailEnd len="sm" w="sm" type="none"/>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a" type="vertTx">
  <p:cSld name="VERTICAL_TEXT">
    <p:spTree>
      <p:nvGrpSpPr>
        <p:cNvPr id="94" name="Shape 94"/>
        <p:cNvGrpSpPr/>
        <p:nvPr/>
      </p:nvGrpSpPr>
      <p:grpSpPr>
        <a:xfrm>
          <a:off x="0" y="0"/>
          <a:ext cx="0" cy="0"/>
          <a:chOff x="0" y="0"/>
          <a:chExt cx="0" cy="0"/>
        </a:xfrm>
      </p:grpSpPr>
      <p:sp>
        <p:nvSpPr>
          <p:cNvPr id="95" name="Google Shape;95;p1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6" name="Google Shape;96;p19"/>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8" name="Google Shape;98;p1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pic>
        <p:nvPicPr>
          <p:cNvPr id="99" name="Google Shape;99;p19"/>
          <p:cNvPicPr preferRelativeResize="0"/>
          <p:nvPr/>
        </p:nvPicPr>
        <p:blipFill rotWithShape="1">
          <a:blip r:embed="rId2">
            <a:alphaModFix/>
          </a:blip>
          <a:srcRect b="0" l="0" r="0" t="0"/>
          <a:stretch/>
        </p:blipFill>
        <p:spPr>
          <a:xfrm>
            <a:off x="0" y="0"/>
            <a:ext cx="9143888" cy="5143563"/>
          </a:xfrm>
          <a:prstGeom prst="rect">
            <a:avLst/>
          </a:prstGeom>
          <a:noFill/>
          <a:ln>
            <a:noFill/>
          </a:ln>
        </p:spPr>
      </p:pic>
      <p:sp>
        <p:nvSpPr>
          <p:cNvPr id="100" name="Google Shape;100;p19"/>
          <p:cNvSpPr txBox="1"/>
          <p:nvPr>
            <p:ph idx="12" type="sldNum"/>
          </p:nvPr>
        </p:nvSpPr>
        <p:spPr>
          <a:xfrm>
            <a:off x="3543244" y="4800068"/>
            <a:ext cx="2057400" cy="273844"/>
          </a:xfrm>
          <a:prstGeom prst="rect">
            <a:avLst/>
          </a:prstGeom>
          <a:noFill/>
          <a:ln>
            <a:noFill/>
          </a:ln>
        </p:spPr>
        <p:txBody>
          <a:bodyPr anchorCtr="0" anchor="ctr" bIns="34275" lIns="68575" spcFirstLastPara="1" rIns="68575" wrap="square" tIns="34275">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vi"/>
              <a:t>‹#›</a:t>
            </a:fld>
            <a:endParaRPr/>
          </a:p>
        </p:txBody>
      </p:sp>
      <p:sp>
        <p:nvSpPr>
          <p:cNvPr id="101" name="Google Shape;101;p19"/>
          <p:cNvSpPr txBox="1"/>
          <p:nvPr/>
        </p:nvSpPr>
        <p:spPr>
          <a:xfrm>
            <a:off x="211591" y="116678"/>
            <a:ext cx="2891519" cy="253916"/>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1200">
                <a:solidFill>
                  <a:srgbClr val="7F7F7F"/>
                </a:solidFill>
                <a:latin typeface="Arial"/>
                <a:ea typeface="Arial"/>
                <a:cs typeface="Arial"/>
                <a:sym typeface="Arial"/>
              </a:rPr>
              <a:t>CHƯƠNG 1: TỔNG QUAN</a:t>
            </a:r>
            <a:endParaRPr sz="1100"/>
          </a:p>
        </p:txBody>
      </p:sp>
      <p:cxnSp>
        <p:nvCxnSpPr>
          <p:cNvPr id="102" name="Google Shape;102;p19"/>
          <p:cNvCxnSpPr/>
          <p:nvPr/>
        </p:nvCxnSpPr>
        <p:spPr>
          <a:xfrm>
            <a:off x="278606" y="375759"/>
            <a:ext cx="1751362" cy="0"/>
          </a:xfrm>
          <a:prstGeom prst="straightConnector1">
            <a:avLst/>
          </a:prstGeom>
          <a:noFill/>
          <a:ln cap="flat" cmpd="sng" w="28575">
            <a:solidFill>
              <a:srgbClr val="757070"/>
            </a:solidFill>
            <a:prstDash val="solid"/>
            <a:miter lim="800000"/>
            <a:headEnd len="sm" w="sm" type="none"/>
            <a:tailEnd len="sm" w="sm" type="none"/>
          </a:ln>
        </p:spPr>
      </p:cxnSp>
      <p:sp>
        <p:nvSpPr>
          <p:cNvPr id="103" name="Google Shape;103;p19"/>
          <p:cNvSpPr txBox="1"/>
          <p:nvPr/>
        </p:nvSpPr>
        <p:spPr>
          <a:xfrm>
            <a:off x="211591" y="393677"/>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085189"/>
                </a:solidFill>
                <a:latin typeface="Arial"/>
                <a:ea typeface="Arial"/>
                <a:cs typeface="Arial"/>
                <a:sym typeface="Arial"/>
              </a:rPr>
              <a:t>1.1 ĐỀ CƯƠNG CHI TIẾT</a:t>
            </a:r>
            <a:endParaRPr sz="110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p:cSld name="4_Title Slide">
    <p:spTree>
      <p:nvGrpSpPr>
        <p:cNvPr id="104" name="Shape 104"/>
        <p:cNvGrpSpPr/>
        <p:nvPr/>
      </p:nvGrpSpPr>
      <p:grpSpPr>
        <a:xfrm>
          <a:off x="0" y="0"/>
          <a:ext cx="0" cy="0"/>
          <a:chOff x="0" y="0"/>
          <a:chExt cx="0" cy="0"/>
        </a:xfrm>
      </p:grpSpPr>
      <p:sp>
        <p:nvSpPr>
          <p:cNvPr id="105" name="Google Shape;105;p2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6" name="Google Shape;106;p2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7" name="Google Shape;107;p2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descr="Shape&#10;&#10;Description automatically generated with low confidence" id="108" name="Google Shape;108;p20"/>
          <p:cNvPicPr preferRelativeResize="0"/>
          <p:nvPr/>
        </p:nvPicPr>
        <p:blipFill rotWithShape="1">
          <a:blip r:embed="rId2">
            <a:alphaModFix/>
          </a:blip>
          <a:srcRect b="0" l="0" r="0" t="0"/>
          <a:stretch/>
        </p:blipFill>
        <p:spPr>
          <a:xfrm>
            <a:off x="0" y="4093028"/>
            <a:ext cx="9144000" cy="1050472"/>
          </a:xfrm>
          <a:prstGeom prst="rect">
            <a:avLst/>
          </a:prstGeom>
          <a:noFill/>
          <a:ln>
            <a:noFill/>
          </a:ln>
        </p:spPr>
      </p:pic>
      <p:sp>
        <p:nvSpPr>
          <p:cNvPr id="109" name="Google Shape;109;p20"/>
          <p:cNvSpPr txBox="1"/>
          <p:nvPr/>
        </p:nvSpPr>
        <p:spPr>
          <a:xfrm>
            <a:off x="6972300" y="47672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vi" sz="900">
                <a:solidFill>
                  <a:schemeClr val="lt1"/>
                </a:solidFill>
                <a:latin typeface="Calibri"/>
                <a:ea typeface="Calibri"/>
                <a:cs typeface="Calibri"/>
                <a:sym typeface="Calibri"/>
              </a:rPr>
              <a:t>‹#›</a:t>
            </a:fld>
            <a:endParaRPr sz="900">
              <a:solidFill>
                <a:schemeClr val="lt1"/>
              </a:solidFill>
              <a:latin typeface="Calibri"/>
              <a:ea typeface="Calibri"/>
              <a:cs typeface="Calibri"/>
              <a:sym typeface="Calibri"/>
            </a:endParaRPr>
          </a:p>
        </p:txBody>
      </p:sp>
      <p:sp>
        <p:nvSpPr>
          <p:cNvPr id="110" name="Google Shape;110;p20"/>
          <p:cNvSpPr txBox="1"/>
          <p:nvPr/>
        </p:nvSpPr>
        <p:spPr>
          <a:xfrm>
            <a:off x="223157" y="163285"/>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7F7F7F"/>
                </a:solidFill>
                <a:latin typeface="Arial"/>
                <a:ea typeface="Arial"/>
                <a:cs typeface="Arial"/>
                <a:sym typeface="Arial"/>
              </a:rPr>
              <a:t>HƯỚNG DẪN SỬ DỤNG BỘ NHẬN DIỆN</a:t>
            </a:r>
            <a:endParaRPr sz="1100"/>
          </a:p>
        </p:txBody>
      </p:sp>
      <p:cxnSp>
        <p:nvCxnSpPr>
          <p:cNvPr id="111" name="Google Shape;111;p20"/>
          <p:cNvCxnSpPr/>
          <p:nvPr/>
        </p:nvCxnSpPr>
        <p:spPr>
          <a:xfrm>
            <a:off x="278606" y="371035"/>
            <a:ext cx="2057400" cy="0"/>
          </a:xfrm>
          <a:prstGeom prst="straightConnector1">
            <a:avLst/>
          </a:prstGeom>
          <a:noFill/>
          <a:ln cap="flat" cmpd="sng" w="12700">
            <a:solidFill>
              <a:schemeClr val="accent3"/>
            </a:solidFill>
            <a:prstDash val="solid"/>
            <a:miter lim="800000"/>
            <a:headEnd len="sm" w="sm" type="none"/>
            <a:tailEnd len="sm" w="sm" type="none"/>
          </a:ln>
        </p:spPr>
      </p:cxnSp>
      <p:sp>
        <p:nvSpPr>
          <p:cNvPr id="112" name="Google Shape;112;p20"/>
          <p:cNvSpPr txBox="1"/>
          <p:nvPr/>
        </p:nvSpPr>
        <p:spPr>
          <a:xfrm>
            <a:off x="2552020" y="162845"/>
            <a:ext cx="2891519"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vi" sz="900">
                <a:solidFill>
                  <a:srgbClr val="085189"/>
                </a:solidFill>
                <a:latin typeface="Arial"/>
                <a:ea typeface="Arial"/>
                <a:cs typeface="Arial"/>
                <a:sym typeface="Arial"/>
              </a:rPr>
              <a:t>Quà tặng</a:t>
            </a:r>
            <a:endParaRPr sz="1100"/>
          </a:p>
        </p:txBody>
      </p:sp>
      <p:cxnSp>
        <p:nvCxnSpPr>
          <p:cNvPr id="113" name="Google Shape;113;p20"/>
          <p:cNvCxnSpPr/>
          <p:nvPr/>
        </p:nvCxnSpPr>
        <p:spPr>
          <a:xfrm>
            <a:off x="2607469" y="370594"/>
            <a:ext cx="584139" cy="0"/>
          </a:xfrm>
          <a:prstGeom prst="straightConnector1">
            <a:avLst/>
          </a:prstGeom>
          <a:noFill/>
          <a:ln cap="flat" cmpd="sng" w="12700">
            <a:solidFill>
              <a:srgbClr val="085189"/>
            </a:solidFill>
            <a:prstDash val="solid"/>
            <a:miter lim="800000"/>
            <a:headEnd len="sm" w="sm" type="none"/>
            <a:tailEnd len="sm" w="sm" type="none"/>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4" name="Shape 114"/>
        <p:cNvGrpSpPr/>
        <p:nvPr/>
      </p:nvGrpSpPr>
      <p:grpSpPr>
        <a:xfrm>
          <a:off x="0" y="0"/>
          <a:ext cx="0" cy="0"/>
          <a:chOff x="0" y="0"/>
          <a:chExt cx="0" cy="0"/>
        </a:xfrm>
      </p:grpSpPr>
      <p:sp>
        <p:nvSpPr>
          <p:cNvPr id="115" name="Google Shape;115;p21"/>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1"/>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17" name="Google Shape;117;p2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pic>
        <p:nvPicPr>
          <p:cNvPr descr="Shape&#10;&#10;Description automatically generated" id="120" name="Google Shape;120;p21"/>
          <p:cNvPicPr preferRelativeResize="0"/>
          <p:nvPr/>
        </p:nvPicPr>
        <p:blipFill rotWithShape="1">
          <a:blip r:embed="rId2">
            <a:alphaModFix/>
          </a:blip>
          <a:srcRect b="11387" l="692" r="0" t="0"/>
          <a:stretch/>
        </p:blipFill>
        <p:spPr>
          <a:xfrm>
            <a:off x="0" y="0"/>
            <a:ext cx="9156559" cy="5143499"/>
          </a:xfrm>
          <a:prstGeom prst="rect">
            <a:avLst/>
          </a:prstGeom>
          <a:noFill/>
          <a:ln>
            <a:noFill/>
          </a:ln>
        </p:spPr>
      </p:pic>
      <p:sp>
        <p:nvSpPr>
          <p:cNvPr id="121" name="Google Shape;121;p21"/>
          <p:cNvSpPr txBox="1"/>
          <p:nvPr/>
        </p:nvSpPr>
        <p:spPr>
          <a:xfrm>
            <a:off x="6572250" y="4881563"/>
            <a:ext cx="2057400" cy="273844"/>
          </a:xfrm>
          <a:prstGeom prst="rect">
            <a:avLst/>
          </a:prstGeom>
          <a:noFill/>
          <a:ln>
            <a:noFill/>
          </a:ln>
        </p:spPr>
        <p:txBody>
          <a:bodyPr anchorCtr="0" anchor="ctr" bIns="34275" lIns="68575" spcFirstLastPara="1" rIns="68575" wrap="square" tIns="34275">
            <a:noAutofit/>
          </a:bodyPr>
          <a:lstStyle/>
          <a:p>
            <a:pPr indent="0" lvl="0" marL="0" marR="0" rtl="0" algn="r">
              <a:spcBef>
                <a:spcPts val="0"/>
              </a:spcBef>
              <a:spcAft>
                <a:spcPts val="0"/>
              </a:spcAft>
              <a:buNone/>
            </a:pPr>
            <a:fld id="{00000000-1234-1234-1234-123412341234}" type="slidenum">
              <a:rPr lang="vi" sz="900">
                <a:solidFill>
                  <a:srgbClr val="888888"/>
                </a:solidFill>
                <a:latin typeface="Calibri"/>
                <a:ea typeface="Calibri"/>
                <a:cs typeface="Calibri"/>
                <a:sym typeface="Calibri"/>
              </a:rPr>
              <a:t>‹#›</a:t>
            </a:fld>
            <a:endParaRPr sz="900">
              <a:solidFill>
                <a:srgbClr val="888888"/>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2" name="Shape 122"/>
        <p:cNvGrpSpPr/>
        <p:nvPr/>
      </p:nvGrpSpPr>
      <p:grpSpPr>
        <a:xfrm>
          <a:off x="0" y="0"/>
          <a:ext cx="0" cy="0"/>
          <a:chOff x="0" y="0"/>
          <a:chExt cx="0" cy="0"/>
        </a:xfrm>
      </p:grpSpPr>
      <p:sp>
        <p:nvSpPr>
          <p:cNvPr id="123" name="Google Shape;123;p22"/>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4" name="Google Shape;124;p22"/>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5" name="Google Shape;125;p2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7" name="Google Shape;127;p2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6" name="Shape 136"/>
        <p:cNvGrpSpPr/>
        <p:nvPr/>
      </p:nvGrpSpPr>
      <p:grpSpPr>
        <a:xfrm>
          <a:off x="0" y="0"/>
          <a:ext cx="0" cy="0"/>
          <a:chOff x="0" y="0"/>
          <a:chExt cx="0" cy="0"/>
        </a:xfrm>
      </p:grpSpPr>
      <p:sp>
        <p:nvSpPr>
          <p:cNvPr id="137" name="Google Shape;137;p24"/>
          <p:cNvSpPr txBox="1"/>
          <p:nvPr>
            <p:ph type="ctrTitle"/>
          </p:nvPr>
        </p:nvSpPr>
        <p:spPr>
          <a:xfrm>
            <a:off x="1143000" y="841772"/>
            <a:ext cx="6858000" cy="1790700"/>
          </a:xfrm>
          <a:prstGeom prst="rect">
            <a:avLst/>
          </a:prstGeom>
          <a:noFill/>
          <a:ln>
            <a:noFill/>
          </a:ln>
        </p:spPr>
        <p:txBody>
          <a:bodyPr anchorCtr="0" anchor="b" bIns="34275" lIns="68575" spcFirstLastPara="1" rIns="68575" wrap="square" tIns="34275">
            <a:normAutofit/>
          </a:bodyPr>
          <a:lstStyle>
            <a:lvl1pPr lvl="0" algn="ctr">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8" name="Google Shape;138;p24"/>
          <p:cNvSpPr txBox="1"/>
          <p:nvPr>
            <p:ph idx="1" type="subTitle"/>
          </p:nvPr>
        </p:nvSpPr>
        <p:spPr>
          <a:xfrm>
            <a:off x="1143000"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139" name="Google Shape;139;p2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0" name="Google Shape;140;p2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1" name="Google Shape;141;p2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2" name="Shape 142"/>
        <p:cNvGrpSpPr/>
        <p:nvPr/>
      </p:nvGrpSpPr>
      <p:grpSpPr>
        <a:xfrm>
          <a:off x="0" y="0"/>
          <a:ext cx="0" cy="0"/>
          <a:chOff x="0" y="0"/>
          <a:chExt cx="0" cy="0"/>
        </a:xfrm>
      </p:grpSpPr>
      <p:sp>
        <p:nvSpPr>
          <p:cNvPr id="143" name="Google Shape;143;p25"/>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4" name="Google Shape;144;p2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45" name="Google Shape;145;p25"/>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6" name="Google Shape;146;p25"/>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7" name="Google Shape;147;p25"/>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8" name="Shape 148"/>
        <p:cNvGrpSpPr/>
        <p:nvPr/>
      </p:nvGrpSpPr>
      <p:grpSpPr>
        <a:xfrm>
          <a:off x="0" y="0"/>
          <a:ext cx="0" cy="0"/>
          <a:chOff x="0" y="0"/>
          <a:chExt cx="0" cy="0"/>
        </a:xfrm>
      </p:grpSpPr>
      <p:sp>
        <p:nvSpPr>
          <p:cNvPr id="149" name="Google Shape;149;p26"/>
          <p:cNvSpPr txBox="1"/>
          <p:nvPr>
            <p:ph type="title"/>
          </p:nvPr>
        </p:nvSpPr>
        <p:spPr>
          <a:xfrm>
            <a:off x="623888" y="1282304"/>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4500"/>
              <a:buFont typeface="Calibri"/>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0" name="Google Shape;150;p26"/>
          <p:cNvSpPr txBox="1"/>
          <p:nvPr>
            <p:ph idx="1" type="body"/>
          </p:nvPr>
        </p:nvSpPr>
        <p:spPr>
          <a:xfrm>
            <a:off x="623888" y="3442097"/>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888888"/>
              </a:buClr>
              <a:buSzPts val="1800"/>
              <a:buNone/>
              <a:defRPr sz="1800">
                <a:solidFill>
                  <a:srgbClr val="888888"/>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51" name="Google Shape;151;p26"/>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2" name="Google Shape;152;p26"/>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3" name="Google Shape;153;p26"/>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54" name="Shape 154"/>
        <p:cNvGrpSpPr/>
        <p:nvPr/>
      </p:nvGrpSpPr>
      <p:grpSpPr>
        <a:xfrm>
          <a:off x="0" y="0"/>
          <a:ext cx="0" cy="0"/>
          <a:chOff x="0" y="0"/>
          <a:chExt cx="0" cy="0"/>
        </a:xfrm>
      </p:grpSpPr>
      <p:sp>
        <p:nvSpPr>
          <p:cNvPr id="155" name="Google Shape;155;p27"/>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56" name="Google Shape;156;p2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7" name="Google Shape;157;p2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58" name="Google Shape;158;p27"/>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9" name="Google Shape;159;p27"/>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0" name="Google Shape;160;p27"/>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61" name="Shape 161"/>
        <p:cNvGrpSpPr/>
        <p:nvPr/>
      </p:nvGrpSpPr>
      <p:grpSpPr>
        <a:xfrm>
          <a:off x="0" y="0"/>
          <a:ext cx="0" cy="0"/>
          <a:chOff x="0" y="0"/>
          <a:chExt cx="0" cy="0"/>
        </a:xfrm>
      </p:grpSpPr>
      <p:sp>
        <p:nvSpPr>
          <p:cNvPr id="162" name="Google Shape;162;p28"/>
          <p:cNvSpPr txBox="1"/>
          <p:nvPr>
            <p:ph type="title"/>
          </p:nvPr>
        </p:nvSpPr>
        <p:spPr>
          <a:xfrm>
            <a:off x="629841"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63" name="Google Shape;163;p28"/>
          <p:cNvSpPr txBox="1"/>
          <p:nvPr>
            <p:ph idx="1" type="body"/>
          </p:nvPr>
        </p:nvSpPr>
        <p:spPr>
          <a:xfrm>
            <a:off x="629841"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4" name="Google Shape;164;p28"/>
          <p:cNvSpPr txBox="1"/>
          <p:nvPr>
            <p:ph idx="2" type="body"/>
          </p:nvPr>
        </p:nvSpPr>
        <p:spPr>
          <a:xfrm>
            <a:off x="629841"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5" name="Google Shape;165;p28"/>
          <p:cNvSpPr txBox="1"/>
          <p:nvPr>
            <p:ph idx="3" type="body"/>
          </p:nvPr>
        </p:nvSpPr>
        <p:spPr>
          <a:xfrm>
            <a:off x="4629150"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5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66" name="Google Shape;166;p28"/>
          <p:cNvSpPr txBox="1"/>
          <p:nvPr>
            <p:ph idx="4" type="body"/>
          </p:nvPr>
        </p:nvSpPr>
        <p:spPr>
          <a:xfrm>
            <a:off x="4629150"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7" name="Google Shape;167;p28"/>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8" name="Google Shape;168;p28"/>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9" name="Google Shape;169;p28"/>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70" name="Shape 170"/>
        <p:cNvGrpSpPr/>
        <p:nvPr/>
      </p:nvGrpSpPr>
      <p:grpSpPr>
        <a:xfrm>
          <a:off x="0" y="0"/>
          <a:ext cx="0" cy="0"/>
          <a:chOff x="0" y="0"/>
          <a:chExt cx="0" cy="0"/>
        </a:xfrm>
      </p:grpSpPr>
      <p:sp>
        <p:nvSpPr>
          <p:cNvPr id="171" name="Google Shape;171;p2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72" name="Google Shape;172;p2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3" name="Google Shape;173;p2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4" name="Google Shape;174;p2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5" name="Shape 175"/>
        <p:cNvGrpSpPr/>
        <p:nvPr/>
      </p:nvGrpSpPr>
      <p:grpSpPr>
        <a:xfrm>
          <a:off x="0" y="0"/>
          <a:ext cx="0" cy="0"/>
          <a:chOff x="0" y="0"/>
          <a:chExt cx="0" cy="0"/>
        </a:xfrm>
      </p:grpSpPr>
      <p:sp>
        <p:nvSpPr>
          <p:cNvPr id="176" name="Google Shape;176;p30"/>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7" name="Google Shape;177;p30"/>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78" name="Google Shape;178;p30"/>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79" name="Shape 179"/>
        <p:cNvGrpSpPr/>
        <p:nvPr/>
      </p:nvGrpSpPr>
      <p:grpSpPr>
        <a:xfrm>
          <a:off x="0" y="0"/>
          <a:ext cx="0" cy="0"/>
          <a:chOff x="0" y="0"/>
          <a:chExt cx="0" cy="0"/>
        </a:xfrm>
      </p:grpSpPr>
      <p:sp>
        <p:nvSpPr>
          <p:cNvPr id="180" name="Google Shape;180;p3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1" name="Google Shape;181;p31"/>
          <p:cNvSpPr txBox="1"/>
          <p:nvPr>
            <p:ph idx="1" type="body"/>
          </p:nvPr>
        </p:nvSpPr>
        <p:spPr>
          <a:xfrm>
            <a:off x="3887391" y="740569"/>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61950" lvl="1" marL="914400" algn="l">
              <a:lnSpc>
                <a:spcPct val="90000"/>
              </a:lnSpc>
              <a:spcBef>
                <a:spcPts val="400"/>
              </a:spcBef>
              <a:spcAft>
                <a:spcPts val="0"/>
              </a:spcAft>
              <a:buClr>
                <a:schemeClr val="dk1"/>
              </a:buClr>
              <a:buSzPts val="21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82" name="Google Shape;182;p3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83" name="Google Shape;183;p31"/>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4" name="Google Shape;184;p31"/>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85" name="Google Shape;185;p31"/>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86" name="Shape 186"/>
        <p:cNvGrpSpPr/>
        <p:nvPr/>
      </p:nvGrpSpPr>
      <p:grpSpPr>
        <a:xfrm>
          <a:off x="0" y="0"/>
          <a:ext cx="0" cy="0"/>
          <a:chOff x="0" y="0"/>
          <a:chExt cx="0" cy="0"/>
        </a:xfrm>
      </p:grpSpPr>
      <p:sp>
        <p:nvSpPr>
          <p:cNvPr id="187" name="Google Shape;187;p3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8" name="Google Shape;188;p32"/>
          <p:cNvSpPr/>
          <p:nvPr>
            <p:ph idx="2" type="pic"/>
          </p:nvPr>
        </p:nvSpPr>
        <p:spPr>
          <a:xfrm>
            <a:off x="3887391" y="740569"/>
            <a:ext cx="4629150" cy="3655219"/>
          </a:xfrm>
          <a:prstGeom prst="rect">
            <a:avLst/>
          </a:prstGeom>
          <a:noFill/>
          <a:ln>
            <a:noFill/>
          </a:ln>
        </p:spPr>
      </p:sp>
      <p:sp>
        <p:nvSpPr>
          <p:cNvPr id="189" name="Google Shape;189;p3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11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90" name="Google Shape;190;p32"/>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1" name="Google Shape;191;p32"/>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2" name="Google Shape;192;p32"/>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93" name="Shape 193"/>
        <p:cNvGrpSpPr/>
        <p:nvPr/>
      </p:nvGrpSpPr>
      <p:grpSpPr>
        <a:xfrm>
          <a:off x="0" y="0"/>
          <a:ext cx="0" cy="0"/>
          <a:chOff x="0" y="0"/>
          <a:chExt cx="0" cy="0"/>
        </a:xfrm>
      </p:grpSpPr>
      <p:sp>
        <p:nvSpPr>
          <p:cNvPr id="194" name="Google Shape;194;p3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95" name="Google Shape;195;p3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96" name="Google Shape;196;p3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7" name="Google Shape;197;p3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98" name="Google Shape;198;p3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99" name="Shape 199"/>
        <p:cNvGrpSpPr/>
        <p:nvPr/>
      </p:nvGrpSpPr>
      <p:grpSpPr>
        <a:xfrm>
          <a:off x="0" y="0"/>
          <a:ext cx="0" cy="0"/>
          <a:chOff x="0" y="0"/>
          <a:chExt cx="0" cy="0"/>
        </a:xfrm>
      </p:grpSpPr>
      <p:sp>
        <p:nvSpPr>
          <p:cNvPr id="200" name="Google Shape;200;p34"/>
          <p:cNvSpPr txBox="1"/>
          <p:nvPr>
            <p:ph type="title"/>
          </p:nvPr>
        </p:nvSpPr>
        <p:spPr>
          <a:xfrm rot="5400000">
            <a:off x="5350073" y="1467445"/>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01" name="Google Shape;201;p34"/>
          <p:cNvSpPr txBox="1"/>
          <p:nvPr>
            <p:ph idx="1" type="body"/>
          </p:nvPr>
        </p:nvSpPr>
        <p:spPr>
          <a:xfrm rot="5400000">
            <a:off x="1349573" y="-447080"/>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17500" lvl="1" marL="914400" algn="l">
              <a:lnSpc>
                <a:spcPct val="90000"/>
              </a:lnSpc>
              <a:spcBef>
                <a:spcPts val="400"/>
              </a:spcBef>
              <a:spcAft>
                <a:spcPts val="0"/>
              </a:spcAft>
              <a:buClr>
                <a:schemeClr val="dk1"/>
              </a:buClr>
              <a:buSzPts val="14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02" name="Google Shape;202;p34"/>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3" name="Google Shape;203;p34"/>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204" name="Google Shape;204;p34"/>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0" Type="http://schemas.openxmlformats.org/officeDocument/2006/relationships/theme" Target="../theme/theme4.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theme" Target="../theme/theme2.xml"/><Relationship Id="rId12" Type="http://schemas.openxmlformats.org/officeDocument/2006/relationships/slideLayout" Target="../slideLayouts/slideLayout31.xml"/><Relationship Id="rId1" Type="http://schemas.openxmlformats.org/officeDocument/2006/relationships/image" Target="../media/image34.png"/><Relationship Id="rId2" Type="http://schemas.openxmlformats.org/officeDocument/2006/relationships/slideLayout" Target="../slideLayouts/slideLayout21.xml"/><Relationship Id="rId3" Type="http://schemas.openxmlformats.org/officeDocument/2006/relationships/slideLayout" Target="../slideLayouts/slideLayout22.xml"/><Relationship Id="rId4" Type="http://schemas.openxmlformats.org/officeDocument/2006/relationships/slideLayout" Target="../slideLayouts/slideLayout23.xml"/><Relationship Id="rId9" Type="http://schemas.openxmlformats.org/officeDocument/2006/relationships/slideLayout" Target="../slideLayouts/slideLayout28.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2" name="Google Shape;52;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3" name="Google Shape;53;p1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1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5" name="Google Shape;55;p1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sp>
        <p:nvSpPr>
          <p:cNvPr id="129" name="Google Shape;129;p23"/>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130" name="Google Shape;130;p2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131" name="Google Shape;131;p23"/>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2" name="Google Shape;132;p23"/>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133" name="Google Shape;133;p23"/>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vi"/>
              <a:t>‹#›</a:t>
            </a:fld>
            <a:endParaRPr/>
          </a:p>
        </p:txBody>
      </p:sp>
      <p:pic>
        <p:nvPicPr>
          <p:cNvPr id="134" name="Google Shape;134;p23"/>
          <p:cNvPicPr preferRelativeResize="0"/>
          <p:nvPr/>
        </p:nvPicPr>
        <p:blipFill rotWithShape="1">
          <a:blip r:embed="rId1">
            <a:alphaModFix/>
          </a:blip>
          <a:srcRect b="0" l="0" r="0" t="0"/>
          <a:stretch/>
        </p:blipFill>
        <p:spPr>
          <a:xfrm>
            <a:off x="0" y="0"/>
            <a:ext cx="9143888" cy="5143563"/>
          </a:xfrm>
          <a:prstGeom prst="rect">
            <a:avLst/>
          </a:prstGeom>
          <a:noFill/>
          <a:ln>
            <a:noFill/>
          </a:ln>
        </p:spPr>
      </p:pic>
      <p:sp>
        <p:nvSpPr>
          <p:cNvPr id="135" name="Google Shape;135;p23"/>
          <p:cNvSpPr txBox="1"/>
          <p:nvPr/>
        </p:nvSpPr>
        <p:spPr>
          <a:xfrm>
            <a:off x="3543244" y="4800068"/>
            <a:ext cx="2057400" cy="273844"/>
          </a:xfrm>
          <a:prstGeom prst="rect">
            <a:avLst/>
          </a:prstGeom>
          <a:noFill/>
          <a:ln>
            <a:noFill/>
          </a:ln>
        </p:spPr>
        <p:txBody>
          <a:bodyPr anchorCtr="0" anchor="t" bIns="34275" lIns="68575" spcFirstLastPara="1" rIns="68575" wrap="square" tIns="34275">
            <a:noAutofit/>
          </a:bodyPr>
          <a:lstStyle/>
          <a:p>
            <a:pPr indent="0" lvl="0" marL="0" marR="0" rtl="0" algn="ctr">
              <a:spcBef>
                <a:spcPts val="0"/>
              </a:spcBef>
              <a:spcAft>
                <a:spcPts val="0"/>
              </a:spcAft>
              <a:buNone/>
            </a:pPr>
            <a:fld id="{00000000-1234-1234-1234-123412341234}" type="slidenum">
              <a:rPr lang="vi" sz="1400">
                <a:solidFill>
                  <a:schemeClr val="lt1"/>
                </a:solidFill>
                <a:latin typeface="Calibri"/>
                <a:ea typeface="Calibri"/>
                <a:cs typeface="Calibri"/>
                <a:sym typeface="Calibri"/>
              </a:rPr>
              <a:t>‹#›</a:t>
            </a:fld>
            <a:endParaRPr sz="1400">
              <a:solidFill>
                <a:schemeClr val="lt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sldLayoutIdLst>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 id="2147483678"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25.jp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16.png"/><Relationship Id="rId5" Type="http://schemas.openxmlformats.org/officeDocument/2006/relationships/image" Target="../media/image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8.xml"/><Relationship Id="rId3" Type="http://schemas.openxmlformats.org/officeDocument/2006/relationships/image" Target="../media/image2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9.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3.xml"/><Relationship Id="rId3"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0.xml"/><Relationship Id="rId3" Type="http://schemas.openxmlformats.org/officeDocument/2006/relationships/image" Target="../media/image3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 Id="rId3" Type="http://schemas.openxmlformats.org/officeDocument/2006/relationships/image" Target="../media/image2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3.xml"/><Relationship Id="rId3" Type="http://schemas.openxmlformats.org/officeDocument/2006/relationships/image" Target="../media/image2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4.xml"/><Relationship Id="rId3" Type="http://schemas.openxmlformats.org/officeDocument/2006/relationships/image" Target="../media/image3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5.xml"/><Relationship Id="rId3" Type="http://schemas.openxmlformats.org/officeDocument/2006/relationships/image" Target="../media/image3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27.png"/><Relationship Id="rId5" Type="http://schemas.openxmlformats.org/officeDocument/2006/relationships/image" Target="../media/image9.png"/><Relationship Id="rId6" Type="http://schemas.openxmlformats.org/officeDocument/2006/relationships/image" Target="../media/image2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9.xml"/><Relationship Id="rId3" Type="http://schemas.openxmlformats.org/officeDocument/2006/relationships/image" Target="../media/image13.png"/><Relationship Id="rId4" Type="http://schemas.openxmlformats.org/officeDocument/2006/relationships/image" Target="../media/image17.png"/><Relationship Id="rId5" Type="http://schemas.openxmlformats.org/officeDocument/2006/relationships/image" Target="../media/image15.png"/><Relationship Id="rId6"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35"/>
          <p:cNvSpPr txBox="1"/>
          <p:nvPr/>
        </p:nvSpPr>
        <p:spPr>
          <a:xfrm>
            <a:off x="2881187" y="1355293"/>
            <a:ext cx="5812200" cy="1916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Arial"/>
              <a:buNone/>
            </a:pPr>
            <a:r>
              <a:rPr b="1" i="0" lang="vi" sz="2700" u="none" cap="none" strike="noStrike">
                <a:solidFill>
                  <a:srgbClr val="FFFFFF"/>
                </a:solidFill>
                <a:latin typeface="Arial"/>
                <a:ea typeface="Arial"/>
                <a:cs typeface="Arial"/>
                <a:sym typeface="Arial"/>
              </a:rPr>
              <a:t>Đề tài</a:t>
            </a:r>
            <a:endParaRPr b="1" i="0" sz="2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DDF08"/>
              </a:buClr>
              <a:buSzPts val="3300"/>
              <a:buFont typeface="Arial"/>
              <a:buNone/>
            </a:pPr>
            <a:r>
              <a:rPr b="1" lang="vi" sz="3300">
                <a:solidFill>
                  <a:srgbClr val="FDDF08"/>
                </a:solidFill>
              </a:rPr>
              <a:t>HỆ THỐNG CẢNH BÁO CHÁY RTOS</a:t>
            </a:r>
            <a:endParaRPr sz="1100"/>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210" name="Google Shape;210;p35"/>
          <p:cNvSpPr txBox="1"/>
          <p:nvPr/>
        </p:nvSpPr>
        <p:spPr>
          <a:xfrm>
            <a:off x="2881187" y="3012643"/>
            <a:ext cx="5812200" cy="15930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1800"/>
              <a:buFont typeface="Arial"/>
              <a:buNone/>
            </a:pPr>
            <a:r>
              <a:rPr b="1" lang="vi" sz="1800">
                <a:solidFill>
                  <a:srgbClr val="FFFFFF"/>
                </a:solidFill>
              </a:rPr>
              <a:t>Nhóm 7</a:t>
            </a:r>
            <a:endParaRPr b="1" sz="1800">
              <a:solidFill>
                <a:srgbClr val="FFFFFF"/>
              </a:solidFill>
            </a:endParaRPr>
          </a:p>
          <a:p>
            <a:pPr indent="0" lvl="0" marL="0" marR="0" rtl="0" algn="l">
              <a:lnSpc>
                <a:spcPct val="100000"/>
              </a:lnSpc>
              <a:spcBef>
                <a:spcPts val="0"/>
              </a:spcBef>
              <a:spcAft>
                <a:spcPts val="0"/>
              </a:spcAft>
              <a:buClr>
                <a:srgbClr val="FFFFFF"/>
              </a:buClr>
              <a:buSzPts val="1800"/>
              <a:buFont typeface="Arial"/>
              <a:buNone/>
            </a:pPr>
            <a:r>
              <a:rPr b="1" i="0" lang="vi" sz="1800" u="none" cap="none" strike="noStrike">
                <a:solidFill>
                  <a:srgbClr val="FFFFFF"/>
                </a:solidFill>
                <a:latin typeface="Arial"/>
                <a:ea typeface="Arial"/>
                <a:cs typeface="Arial"/>
                <a:sym typeface="Arial"/>
              </a:rPr>
              <a:t>SVTH: </a:t>
            </a:r>
            <a:r>
              <a:rPr b="1" lang="vi" sz="1800">
                <a:solidFill>
                  <a:srgbClr val="FFFFFF"/>
                </a:solidFill>
              </a:rPr>
              <a:t>Lê Trần Duy Tân</a:t>
            </a:r>
            <a:endParaRPr b="1" sz="1800">
              <a:solidFill>
                <a:srgbClr val="FFFFFF"/>
              </a:solidFill>
            </a:endParaRPr>
          </a:p>
          <a:p>
            <a:pPr indent="0" lvl="0" marL="0" marR="0" rtl="0" algn="l">
              <a:lnSpc>
                <a:spcPct val="100000"/>
              </a:lnSpc>
              <a:spcBef>
                <a:spcPts val="0"/>
              </a:spcBef>
              <a:spcAft>
                <a:spcPts val="0"/>
              </a:spcAft>
              <a:buClr>
                <a:srgbClr val="FFFFFF"/>
              </a:buClr>
              <a:buSzPts val="1800"/>
              <a:buFont typeface="Arial"/>
              <a:buNone/>
            </a:pPr>
            <a:r>
              <a:rPr b="1" lang="vi" sz="1800">
                <a:solidFill>
                  <a:srgbClr val="FFFFFF"/>
                </a:solidFill>
              </a:rPr>
              <a:t>            Mai Văn Thành</a:t>
            </a:r>
            <a:endParaRPr b="1" sz="1800">
              <a:solidFill>
                <a:srgbClr val="FFFFFF"/>
              </a:solidFill>
            </a:endParaRPr>
          </a:p>
          <a:p>
            <a:pPr indent="0" lvl="0" marL="0" marR="0" rtl="0" algn="l">
              <a:lnSpc>
                <a:spcPct val="100000"/>
              </a:lnSpc>
              <a:spcBef>
                <a:spcPts val="0"/>
              </a:spcBef>
              <a:spcAft>
                <a:spcPts val="0"/>
              </a:spcAft>
              <a:buClr>
                <a:srgbClr val="FFFFFF"/>
              </a:buClr>
              <a:buSzPts val="1800"/>
              <a:buFont typeface="Arial"/>
              <a:buNone/>
            </a:pPr>
            <a:r>
              <a:rPr b="1" lang="vi" sz="1800">
                <a:solidFill>
                  <a:srgbClr val="FFFFFF"/>
                </a:solidFill>
              </a:rPr>
              <a:t>GVHD: Huỳnh Hữu Hưng</a:t>
            </a:r>
            <a:endParaRPr b="1" i="0" sz="1800" u="none" cap="none" strike="noStrike">
              <a:solidFill>
                <a:srgbClr val="FDDF08"/>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sp>
        <p:nvSpPr>
          <p:cNvPr id="290" name="Google Shape;290;p44"/>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91" name="Google Shape;291;p44"/>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CẢM BIẾN VÀ LINH KIỆN</a:t>
            </a:r>
            <a:endParaRPr b="1" sz="2700">
              <a:solidFill>
                <a:schemeClr val="dk2"/>
              </a:solidFill>
            </a:endParaRPr>
          </a:p>
        </p:txBody>
      </p:sp>
      <p:sp>
        <p:nvSpPr>
          <p:cNvPr id="292" name="Google Shape;292;p44"/>
          <p:cNvSpPr txBox="1"/>
          <p:nvPr/>
        </p:nvSpPr>
        <p:spPr>
          <a:xfrm>
            <a:off x="205750" y="815625"/>
            <a:ext cx="8784300" cy="255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vi">
                <a:solidFill>
                  <a:schemeClr val="dk1"/>
                </a:solidFill>
              </a:rPr>
              <a:t>Cơ chế lập lịch trong RTOS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Lập lịch ưu tiên (Priority Scheduling): Tác vụ quan trọng hơn sẽ được thực thi trước.</a:t>
            </a:r>
            <a:endParaRPr>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Lập lịch Round Robin (RR): Các tác vụ được cấp phát CPU theo vòng.</a:t>
            </a:r>
            <a:endParaRPr>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Lập lịch FIFO (First In, First Out): Tác vụ nào đến trước được xử lý trước.</a:t>
            </a:r>
            <a:endParaRPr>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0" rtl="0" algn="l">
              <a:spcBef>
                <a:spcPts val="0"/>
              </a:spcBef>
              <a:spcAft>
                <a:spcPts val="0"/>
              </a:spcAft>
              <a:buClr>
                <a:schemeClr val="dk1"/>
              </a:buClr>
              <a:buSzPts val="1100"/>
              <a:buFont typeface="Arial"/>
              <a:buNone/>
            </a:pPr>
            <a:r>
              <a:rPr b="1" lang="vi">
                <a:solidFill>
                  <a:schemeClr val="dk1"/>
                </a:solidFill>
              </a:rPr>
              <a:t>Cơ chế quản lý tài nguyên trong RTOS</a:t>
            </a:r>
            <a:endParaRPr b="1">
              <a:solidFill>
                <a:schemeClr val="dk1"/>
              </a:solidFill>
            </a:endParaRPr>
          </a:p>
          <a:p>
            <a:pPr indent="0" lvl="0" marL="0" rtl="0" algn="l">
              <a:spcBef>
                <a:spcPts val="0"/>
              </a:spcBef>
              <a:spcAft>
                <a:spcPts val="0"/>
              </a:spcAft>
              <a:buClr>
                <a:schemeClr val="dk1"/>
              </a:buClr>
              <a:buSzPts val="1100"/>
              <a:buFont typeface="Arial"/>
              <a:buNone/>
            </a:pPr>
            <a:r>
              <a:t/>
            </a:r>
            <a:endParaRPr b="1">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Bộ đệm (Buffering): Dùng để giảm xung đột dữ liệu giữa các luồng.</a:t>
            </a:r>
            <a:endParaRPr>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Semaphore &amp; Mutex: Đảm bảo tài nguyên chỉ được truy cập bởi một tác vụ tại một thời điểm.</a:t>
            </a:r>
            <a:endParaRPr>
              <a:solidFill>
                <a:schemeClr val="dk1"/>
              </a:solidFill>
            </a:endParaRPr>
          </a:p>
          <a:p>
            <a:pPr indent="0" lvl="0" marL="457200" rtl="0" algn="l">
              <a:spcBef>
                <a:spcPts val="0"/>
              </a:spcBef>
              <a:spcAft>
                <a:spcPts val="0"/>
              </a:spcAft>
              <a:buClr>
                <a:schemeClr val="dk1"/>
              </a:buClr>
              <a:buSzPts val="1100"/>
              <a:buFont typeface="Arial"/>
              <a:buNone/>
            </a:pPr>
            <a:r>
              <a:rPr lang="vi">
                <a:solidFill>
                  <a:schemeClr val="dk1"/>
                </a:solidFill>
              </a:rPr>
              <a:t>Interrupt Handling (Xử lý ngắt): Đảm bảo phản hồi nhanh với các tín hiệu cảm biến.</a:t>
            </a:r>
            <a:endParaRPr b="1" sz="130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45"/>
          <p:cNvSpPr txBox="1"/>
          <p:nvPr/>
        </p:nvSpPr>
        <p:spPr>
          <a:xfrm>
            <a:off x="521501" y="744300"/>
            <a:ext cx="7583100" cy="2747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Arial"/>
              <a:buNone/>
            </a:pPr>
            <a:r>
              <a:rPr b="1" i="0" lang="vi" sz="2700" u="none" cap="none" strike="noStrike">
                <a:solidFill>
                  <a:srgbClr val="FFFFFF"/>
                </a:solidFill>
                <a:latin typeface="Arial"/>
                <a:ea typeface="Arial"/>
                <a:cs typeface="Arial"/>
                <a:sym typeface="Arial"/>
              </a:rPr>
              <a:t>PHẦN </a:t>
            </a:r>
            <a:r>
              <a:rPr b="1" lang="vi" sz="2700">
                <a:solidFill>
                  <a:srgbClr val="FFFFFF"/>
                </a:solidFill>
                <a:latin typeface="Arial"/>
                <a:ea typeface="Arial"/>
                <a:cs typeface="Arial"/>
                <a:sym typeface="Arial"/>
              </a:rPr>
              <a:t>III</a:t>
            </a:r>
            <a:endParaRPr b="1" i="0" sz="2700" u="none" cap="none" strike="noStrike">
              <a:solidFill>
                <a:srgbClr val="FFFFFF"/>
              </a:solidFill>
              <a:latin typeface="Arial"/>
              <a:ea typeface="Arial"/>
              <a:cs typeface="Arial"/>
              <a:sym typeface="Arial"/>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PHẦN 2:</a:t>
            </a:r>
            <a:endParaRPr b="1" sz="6000">
              <a:solidFill>
                <a:schemeClr val="accent1"/>
              </a:solidFill>
              <a:latin typeface="Roboto"/>
              <a:ea typeface="Roboto"/>
              <a:cs typeface="Roboto"/>
              <a:sym typeface="Roboto"/>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VÍ DỤ &amp; ỨNG DỤNG</a:t>
            </a:r>
            <a:endParaRPr b="1" sz="6000">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298" name="Google Shape;298;p45"/>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Clr>
                <a:srgbClr val="000000"/>
              </a:buClr>
              <a:buFont typeface="Arial"/>
              <a:buNone/>
            </a:pPr>
            <a:fld id="{00000000-1234-1234-1234-123412341234}" type="slidenum">
              <a:rPr lang="vi"/>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6"/>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04" name="Google Shape;304;p46"/>
          <p:cNvSpPr txBox="1"/>
          <p:nvPr/>
        </p:nvSpPr>
        <p:spPr>
          <a:xfrm>
            <a:off x="95250" y="1048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b="1" lang="vi" sz="2100">
                <a:solidFill>
                  <a:schemeClr val="lt1"/>
                </a:solidFill>
              </a:rPr>
              <a:t>Ví dụ cơ bản về cách sử dụng Thread trong Java</a:t>
            </a:r>
            <a:endParaRPr b="1" sz="2700">
              <a:solidFill>
                <a:schemeClr val="lt1"/>
              </a:solidFill>
            </a:endParaRPr>
          </a:p>
        </p:txBody>
      </p:sp>
      <p:sp>
        <p:nvSpPr>
          <p:cNvPr id="305" name="Google Shape;305;p46"/>
          <p:cNvSpPr txBox="1"/>
          <p:nvPr/>
        </p:nvSpPr>
        <p:spPr>
          <a:xfrm>
            <a:off x="148500" y="754375"/>
            <a:ext cx="8847000" cy="4428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Clr>
                <a:schemeClr val="dk1"/>
              </a:buClr>
              <a:buSzPts val="1100"/>
              <a:buFont typeface="Arial"/>
              <a:buNone/>
            </a:pPr>
            <a:r>
              <a:rPr b="1" lang="vi" sz="1100">
                <a:solidFill>
                  <a:schemeClr val="dk1"/>
                </a:solidFill>
              </a:rPr>
              <a:t>Cách 1: Kế thừa </a:t>
            </a:r>
            <a:r>
              <a:rPr b="1" lang="vi" sz="1100">
                <a:solidFill>
                  <a:srgbClr val="188038"/>
                </a:solidFill>
                <a:latin typeface="Roboto Mono"/>
                <a:ea typeface="Roboto Mono"/>
                <a:cs typeface="Roboto Mono"/>
                <a:sym typeface="Roboto Mono"/>
              </a:rPr>
              <a:t>Thread</a:t>
            </a:r>
            <a:r>
              <a:rPr b="1" lang="vi" sz="1100">
                <a:solidFill>
                  <a:schemeClr val="dk1"/>
                </a:solidFill>
              </a:rPr>
              <a:t> (</a:t>
            </a:r>
            <a:r>
              <a:rPr b="1" lang="vi" sz="1100">
                <a:solidFill>
                  <a:srgbClr val="188038"/>
                </a:solidFill>
                <a:latin typeface="Roboto Mono"/>
                <a:ea typeface="Roboto Mono"/>
                <a:cs typeface="Roboto Mono"/>
                <a:sym typeface="Roboto Mono"/>
              </a:rPr>
              <a:t>extends Thread</a:t>
            </a:r>
            <a:r>
              <a:rPr b="1" lang="vi" sz="1100">
                <a:solidFill>
                  <a:schemeClr val="dk1"/>
                </a:solidFill>
              </a:rPr>
              <a:t>)</a:t>
            </a:r>
            <a:endParaRPr b="1" sz="1300" u="sng">
              <a:solidFill>
                <a:schemeClr val="dk1"/>
              </a:solidFill>
            </a:endParaRPr>
          </a:p>
          <a:p>
            <a:pPr indent="0" lvl="0" marL="0" rtl="0" algn="l">
              <a:lnSpc>
                <a:spcPct val="135714"/>
              </a:lnSpc>
              <a:spcBef>
                <a:spcPts val="1200"/>
              </a:spcBef>
              <a:spcAft>
                <a:spcPts val="0"/>
              </a:spcAft>
              <a:buClr>
                <a:schemeClr val="dk1"/>
              </a:buClr>
              <a:buSzPts val="1100"/>
              <a:buFont typeface="Arial"/>
              <a:buNone/>
            </a:pPr>
            <a:r>
              <a:rPr lang="vi" sz="950">
                <a:solidFill>
                  <a:srgbClr val="D73A49"/>
                </a:solidFill>
                <a:highlight>
                  <a:schemeClr val="lt1"/>
                </a:highlight>
                <a:latin typeface="Courier New"/>
                <a:ea typeface="Courier New"/>
                <a:cs typeface="Courier New"/>
                <a:sym typeface="Courier New"/>
              </a:rPr>
              <a:t>class</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MyThread</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extends</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Thread</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public</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void</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run</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for</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int</a:t>
            </a:r>
            <a:r>
              <a:rPr lang="vi" sz="950">
                <a:solidFill>
                  <a:srgbClr val="24292E"/>
                </a:solidFill>
                <a:highlight>
                  <a:schemeClr val="lt1"/>
                </a:highlight>
                <a:latin typeface="Courier New"/>
                <a:ea typeface="Courier New"/>
                <a:cs typeface="Courier New"/>
                <a:sym typeface="Courier New"/>
              </a:rPr>
              <a:t> i </a:t>
            </a:r>
            <a:r>
              <a:rPr lang="vi" sz="950">
                <a:solidFill>
                  <a:srgbClr val="D73A49"/>
                </a:solidFill>
                <a:highlight>
                  <a:schemeClr val="lt1"/>
                </a:highlight>
                <a:latin typeface="Courier New"/>
                <a:ea typeface="Courier New"/>
                <a:cs typeface="Courier New"/>
                <a:sym typeface="Courier New"/>
              </a:rPr>
              <a:t>=</a:t>
            </a:r>
            <a:r>
              <a:rPr lang="vi" sz="950">
                <a:solidFill>
                  <a:srgbClr val="24292E"/>
                </a:solidFill>
                <a:highlight>
                  <a:schemeClr val="lt1"/>
                </a:highlight>
                <a:latin typeface="Courier New"/>
                <a:ea typeface="Courier New"/>
                <a:cs typeface="Courier New"/>
                <a:sym typeface="Courier New"/>
              </a:rPr>
              <a:t> </a:t>
            </a:r>
            <a:r>
              <a:rPr lang="vi" sz="950">
                <a:solidFill>
                  <a:srgbClr val="005CC5"/>
                </a:solidFill>
                <a:highlight>
                  <a:schemeClr val="lt1"/>
                </a:highlight>
                <a:latin typeface="Courier New"/>
                <a:ea typeface="Courier New"/>
                <a:cs typeface="Courier New"/>
                <a:sym typeface="Courier New"/>
              </a:rPr>
              <a:t>1</a:t>
            </a:r>
            <a:r>
              <a:rPr lang="vi" sz="950">
                <a:solidFill>
                  <a:srgbClr val="24292E"/>
                </a:solidFill>
                <a:highlight>
                  <a:schemeClr val="lt1"/>
                </a:highlight>
                <a:latin typeface="Courier New"/>
                <a:ea typeface="Courier New"/>
                <a:cs typeface="Courier New"/>
                <a:sym typeface="Courier New"/>
              </a:rPr>
              <a:t>; i </a:t>
            </a:r>
            <a:r>
              <a:rPr lang="vi" sz="950">
                <a:solidFill>
                  <a:srgbClr val="D73A49"/>
                </a:solidFill>
                <a:highlight>
                  <a:schemeClr val="lt1"/>
                </a:highlight>
                <a:latin typeface="Courier New"/>
                <a:ea typeface="Courier New"/>
                <a:cs typeface="Courier New"/>
                <a:sym typeface="Courier New"/>
              </a:rPr>
              <a:t>&lt;=</a:t>
            </a:r>
            <a:r>
              <a:rPr lang="vi" sz="950">
                <a:solidFill>
                  <a:srgbClr val="24292E"/>
                </a:solidFill>
                <a:highlight>
                  <a:schemeClr val="lt1"/>
                </a:highlight>
                <a:latin typeface="Courier New"/>
                <a:ea typeface="Courier New"/>
                <a:cs typeface="Courier New"/>
                <a:sym typeface="Courier New"/>
              </a:rPr>
              <a:t> </a:t>
            </a:r>
            <a:r>
              <a:rPr lang="vi" sz="950">
                <a:solidFill>
                  <a:srgbClr val="005CC5"/>
                </a:solidFill>
                <a:highlight>
                  <a:schemeClr val="lt1"/>
                </a:highlight>
                <a:latin typeface="Courier New"/>
                <a:ea typeface="Courier New"/>
                <a:cs typeface="Courier New"/>
                <a:sym typeface="Courier New"/>
              </a:rPr>
              <a:t>5</a:t>
            </a:r>
            <a:r>
              <a:rPr lang="vi" sz="950">
                <a:solidFill>
                  <a:srgbClr val="24292E"/>
                </a:solidFill>
                <a:highlight>
                  <a:schemeClr val="lt1"/>
                </a:highlight>
                <a:latin typeface="Courier New"/>
                <a:ea typeface="Courier New"/>
                <a:cs typeface="Courier New"/>
                <a:sym typeface="Courier New"/>
              </a:rPr>
              <a:t>; i</a:t>
            </a:r>
            <a:r>
              <a:rPr lang="vi" sz="950">
                <a:solidFill>
                  <a:srgbClr val="D73A49"/>
                </a:solidFill>
                <a:highlight>
                  <a:schemeClr val="lt1"/>
                </a:highlight>
                <a:latin typeface="Courier New"/>
                <a:ea typeface="Courier New"/>
                <a:cs typeface="Courier New"/>
                <a:sym typeface="Courier New"/>
              </a:rPr>
              <a:t>++</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System.out.</a:t>
            </a:r>
            <a:r>
              <a:rPr lang="vi" sz="950">
                <a:solidFill>
                  <a:srgbClr val="6F42C1"/>
                </a:solidFill>
                <a:highlight>
                  <a:schemeClr val="lt1"/>
                </a:highlight>
                <a:latin typeface="Courier New"/>
                <a:ea typeface="Courier New"/>
                <a:cs typeface="Courier New"/>
                <a:sym typeface="Courier New"/>
              </a:rPr>
              <a:t>println</a:t>
            </a:r>
            <a:r>
              <a:rPr lang="vi" sz="950">
                <a:solidFill>
                  <a:srgbClr val="24292E"/>
                </a:solidFill>
                <a:highlight>
                  <a:schemeClr val="lt1"/>
                </a:highlight>
                <a:latin typeface="Courier New"/>
                <a:ea typeface="Courier New"/>
                <a:cs typeface="Courier New"/>
                <a:sym typeface="Courier New"/>
              </a:rPr>
              <a:t>(</a:t>
            </a:r>
            <a:r>
              <a:rPr lang="vi" sz="950">
                <a:solidFill>
                  <a:srgbClr val="032F62"/>
                </a:solidFill>
                <a:highlight>
                  <a:schemeClr val="lt1"/>
                </a:highlight>
                <a:latin typeface="Courier New"/>
                <a:ea typeface="Courier New"/>
                <a:cs typeface="Courier New"/>
                <a:sym typeface="Courier New"/>
              </a:rPr>
              <a:t>"🔹 Thread 1 đang chạy: "</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a:t>
            </a:r>
            <a:r>
              <a:rPr lang="vi" sz="950">
                <a:solidFill>
                  <a:srgbClr val="24292E"/>
                </a:solidFill>
                <a:highlight>
                  <a:schemeClr val="lt1"/>
                </a:highlight>
                <a:latin typeface="Courier New"/>
                <a:ea typeface="Courier New"/>
                <a:cs typeface="Courier New"/>
                <a:sym typeface="Courier New"/>
              </a:rPr>
              <a:t> i);</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try</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Thread.</a:t>
            </a:r>
            <a:r>
              <a:rPr lang="vi" sz="950">
                <a:solidFill>
                  <a:srgbClr val="6F42C1"/>
                </a:solidFill>
                <a:highlight>
                  <a:schemeClr val="lt1"/>
                </a:highlight>
                <a:latin typeface="Courier New"/>
                <a:ea typeface="Courier New"/>
                <a:cs typeface="Courier New"/>
                <a:sym typeface="Courier New"/>
              </a:rPr>
              <a:t>sleep</a:t>
            </a:r>
            <a:r>
              <a:rPr lang="vi" sz="950">
                <a:solidFill>
                  <a:srgbClr val="24292E"/>
                </a:solidFill>
                <a:highlight>
                  <a:schemeClr val="lt1"/>
                </a:highlight>
                <a:latin typeface="Courier New"/>
                <a:ea typeface="Courier New"/>
                <a:cs typeface="Courier New"/>
                <a:sym typeface="Courier New"/>
              </a:rPr>
              <a:t>(</a:t>
            </a:r>
            <a:r>
              <a:rPr lang="vi" sz="950">
                <a:solidFill>
                  <a:srgbClr val="005CC5"/>
                </a:solidFill>
                <a:highlight>
                  <a:schemeClr val="lt1"/>
                </a:highlight>
                <a:latin typeface="Courier New"/>
                <a:ea typeface="Courier New"/>
                <a:cs typeface="Courier New"/>
                <a:sym typeface="Courier New"/>
              </a:rPr>
              <a:t>1000</a:t>
            </a:r>
            <a:r>
              <a:rPr lang="vi" sz="950">
                <a:solidFill>
                  <a:srgbClr val="24292E"/>
                </a:solidFill>
                <a:highlight>
                  <a:schemeClr val="lt1"/>
                </a:highlight>
                <a:latin typeface="Courier New"/>
                <a:ea typeface="Courier New"/>
                <a:cs typeface="Courier New"/>
                <a:sym typeface="Courier New"/>
              </a:rPr>
              <a:t>); </a:t>
            </a:r>
            <a:r>
              <a:rPr lang="vi" sz="950">
                <a:solidFill>
                  <a:srgbClr val="6A737D"/>
                </a:solidFill>
                <a:highlight>
                  <a:schemeClr val="lt1"/>
                </a:highlight>
                <a:latin typeface="Courier New"/>
                <a:ea typeface="Courier New"/>
                <a:cs typeface="Courier New"/>
                <a:sym typeface="Courier New"/>
              </a:rPr>
              <a:t>// Tạm dừng 1 giây</a:t>
            </a:r>
            <a:endParaRPr sz="950">
              <a:solidFill>
                <a:srgbClr val="6A737D"/>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 </a:t>
            </a:r>
            <a:r>
              <a:rPr lang="vi" sz="950">
                <a:solidFill>
                  <a:srgbClr val="D73A49"/>
                </a:solidFill>
                <a:highlight>
                  <a:schemeClr val="lt1"/>
                </a:highlight>
                <a:latin typeface="Courier New"/>
                <a:ea typeface="Courier New"/>
                <a:cs typeface="Courier New"/>
                <a:sym typeface="Courier New"/>
              </a:rPr>
              <a:t>catch</a:t>
            </a:r>
            <a:r>
              <a:rPr lang="vi" sz="950">
                <a:solidFill>
                  <a:srgbClr val="24292E"/>
                </a:solidFill>
                <a:highlight>
                  <a:schemeClr val="lt1"/>
                </a:highlight>
                <a:latin typeface="Courier New"/>
                <a:ea typeface="Courier New"/>
                <a:cs typeface="Courier New"/>
                <a:sym typeface="Courier New"/>
              </a:rPr>
              <a:t> (InterruptedException </a:t>
            </a:r>
            <a:r>
              <a:rPr lang="vi" sz="950">
                <a:solidFill>
                  <a:srgbClr val="E36209"/>
                </a:solidFill>
                <a:highlight>
                  <a:schemeClr val="lt1"/>
                </a:highlight>
                <a:latin typeface="Courier New"/>
                <a:ea typeface="Courier New"/>
                <a:cs typeface="Courier New"/>
                <a:sym typeface="Courier New"/>
              </a:rPr>
              <a:t>e</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e.</a:t>
            </a:r>
            <a:r>
              <a:rPr lang="vi" sz="950">
                <a:solidFill>
                  <a:srgbClr val="6F42C1"/>
                </a:solidFill>
                <a:highlight>
                  <a:schemeClr val="lt1"/>
                </a:highlight>
                <a:latin typeface="Courier New"/>
                <a:ea typeface="Courier New"/>
                <a:cs typeface="Courier New"/>
                <a:sym typeface="Courier New"/>
              </a:rPr>
              <a:t>printStackTrace</a:t>
            </a:r>
            <a:r>
              <a:rPr lang="vi" sz="950">
                <a:solidFill>
                  <a:srgbClr val="24292E"/>
                </a:solidFill>
                <a:highlight>
                  <a:schemeClr val="lt1"/>
                </a:highlight>
                <a:latin typeface="Courier New"/>
                <a:ea typeface="Courier New"/>
                <a:cs typeface="Courier New"/>
                <a:sym typeface="Courier New"/>
              </a:rPr>
              <a:t>();</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D73A49"/>
                </a:solidFill>
                <a:highlight>
                  <a:schemeClr val="lt1"/>
                </a:highlight>
                <a:latin typeface="Courier New"/>
                <a:ea typeface="Courier New"/>
                <a:cs typeface="Courier New"/>
                <a:sym typeface="Courier New"/>
              </a:rPr>
              <a:t>public</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class</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ThreadExample1</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public</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static</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void</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main</a:t>
            </a:r>
            <a:r>
              <a:rPr lang="vi" sz="950">
                <a:solidFill>
                  <a:srgbClr val="24292E"/>
                </a:solidFill>
                <a:highlight>
                  <a:schemeClr val="lt1"/>
                </a:highlight>
                <a:latin typeface="Courier New"/>
                <a:ea typeface="Courier New"/>
                <a:cs typeface="Courier New"/>
                <a:sym typeface="Courier New"/>
              </a:rPr>
              <a:t>(</a:t>
            </a:r>
            <a:r>
              <a:rPr lang="vi" sz="950">
                <a:solidFill>
                  <a:srgbClr val="D73A49"/>
                </a:solidFill>
                <a:highlight>
                  <a:schemeClr val="lt1"/>
                </a:highlight>
                <a:latin typeface="Courier New"/>
                <a:ea typeface="Courier New"/>
                <a:cs typeface="Courier New"/>
                <a:sym typeface="Courier New"/>
              </a:rPr>
              <a:t>String</a:t>
            </a:r>
            <a:r>
              <a:rPr lang="vi" sz="950">
                <a:solidFill>
                  <a:srgbClr val="24292E"/>
                </a:solidFill>
                <a:highlight>
                  <a:schemeClr val="lt1"/>
                </a:highlight>
                <a:latin typeface="Courier New"/>
                <a:ea typeface="Courier New"/>
                <a:cs typeface="Courier New"/>
                <a:sym typeface="Courier New"/>
              </a:rPr>
              <a:t>[] </a:t>
            </a:r>
            <a:r>
              <a:rPr lang="vi" sz="950">
                <a:solidFill>
                  <a:srgbClr val="E36209"/>
                </a:solidFill>
                <a:highlight>
                  <a:schemeClr val="lt1"/>
                </a:highlight>
                <a:latin typeface="Courier New"/>
                <a:ea typeface="Courier New"/>
                <a:cs typeface="Courier New"/>
                <a:sym typeface="Courier New"/>
              </a:rPr>
              <a:t>args</a:t>
            </a: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MyThread t1 </a:t>
            </a:r>
            <a:r>
              <a:rPr lang="vi" sz="950">
                <a:solidFill>
                  <a:srgbClr val="D73A49"/>
                </a:solidFill>
                <a:highlight>
                  <a:schemeClr val="lt1"/>
                </a:highlight>
                <a:latin typeface="Courier New"/>
                <a:ea typeface="Courier New"/>
                <a:cs typeface="Courier New"/>
                <a:sym typeface="Courier New"/>
              </a:rPr>
              <a:t>=</a:t>
            </a:r>
            <a:r>
              <a:rPr lang="vi" sz="950">
                <a:solidFill>
                  <a:srgbClr val="24292E"/>
                </a:solidFill>
                <a:highlight>
                  <a:schemeClr val="lt1"/>
                </a:highlight>
                <a:latin typeface="Courier New"/>
                <a:ea typeface="Courier New"/>
                <a:cs typeface="Courier New"/>
                <a:sym typeface="Courier New"/>
              </a:rPr>
              <a:t> </a:t>
            </a:r>
            <a:r>
              <a:rPr lang="vi" sz="950">
                <a:solidFill>
                  <a:srgbClr val="D73A49"/>
                </a:solidFill>
                <a:highlight>
                  <a:schemeClr val="lt1"/>
                </a:highlight>
                <a:latin typeface="Courier New"/>
                <a:ea typeface="Courier New"/>
                <a:cs typeface="Courier New"/>
                <a:sym typeface="Courier New"/>
              </a:rPr>
              <a:t>new</a:t>
            </a:r>
            <a:r>
              <a:rPr lang="vi" sz="950">
                <a:solidFill>
                  <a:srgbClr val="24292E"/>
                </a:solidFill>
                <a:highlight>
                  <a:schemeClr val="lt1"/>
                </a:highlight>
                <a:latin typeface="Courier New"/>
                <a:ea typeface="Courier New"/>
                <a:cs typeface="Courier New"/>
                <a:sym typeface="Courier New"/>
              </a:rPr>
              <a:t> </a:t>
            </a:r>
            <a:r>
              <a:rPr lang="vi" sz="950">
                <a:solidFill>
                  <a:srgbClr val="6F42C1"/>
                </a:solidFill>
                <a:highlight>
                  <a:schemeClr val="lt1"/>
                </a:highlight>
                <a:latin typeface="Courier New"/>
                <a:ea typeface="Courier New"/>
                <a:cs typeface="Courier New"/>
                <a:sym typeface="Courier New"/>
              </a:rPr>
              <a:t>MyThread</a:t>
            </a:r>
            <a:r>
              <a:rPr lang="vi" sz="950">
                <a:solidFill>
                  <a:srgbClr val="24292E"/>
                </a:solidFill>
                <a:highlight>
                  <a:schemeClr val="lt1"/>
                </a:highlight>
                <a:latin typeface="Courier New"/>
                <a:ea typeface="Courier New"/>
                <a:cs typeface="Courier New"/>
                <a:sym typeface="Courier New"/>
              </a:rPr>
              <a:t>(); </a:t>
            </a:r>
            <a:r>
              <a:rPr lang="vi" sz="950">
                <a:solidFill>
                  <a:srgbClr val="6A737D"/>
                </a:solidFill>
                <a:highlight>
                  <a:schemeClr val="lt1"/>
                </a:highlight>
                <a:latin typeface="Courier New"/>
                <a:ea typeface="Courier New"/>
                <a:cs typeface="Courier New"/>
                <a:sym typeface="Courier New"/>
              </a:rPr>
              <a:t>// Tạo Thread</a:t>
            </a:r>
            <a:endParaRPr sz="950">
              <a:solidFill>
                <a:srgbClr val="6A737D"/>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t1.</a:t>
            </a:r>
            <a:r>
              <a:rPr lang="vi" sz="950">
                <a:solidFill>
                  <a:srgbClr val="6F42C1"/>
                </a:solidFill>
                <a:highlight>
                  <a:schemeClr val="lt1"/>
                </a:highlight>
                <a:latin typeface="Courier New"/>
                <a:ea typeface="Courier New"/>
                <a:cs typeface="Courier New"/>
                <a:sym typeface="Courier New"/>
              </a:rPr>
              <a:t>start</a:t>
            </a:r>
            <a:r>
              <a:rPr lang="vi" sz="950">
                <a:solidFill>
                  <a:srgbClr val="24292E"/>
                </a:solidFill>
                <a:highlight>
                  <a:schemeClr val="lt1"/>
                </a:highlight>
                <a:latin typeface="Courier New"/>
                <a:ea typeface="Courier New"/>
                <a:cs typeface="Courier New"/>
                <a:sym typeface="Courier New"/>
              </a:rPr>
              <a:t>(); </a:t>
            </a:r>
            <a:r>
              <a:rPr lang="vi" sz="950">
                <a:solidFill>
                  <a:srgbClr val="6A737D"/>
                </a:solidFill>
                <a:highlight>
                  <a:schemeClr val="lt1"/>
                </a:highlight>
                <a:latin typeface="Courier New"/>
                <a:ea typeface="Courier New"/>
                <a:cs typeface="Courier New"/>
                <a:sym typeface="Courier New"/>
              </a:rPr>
              <a:t>// Chạy Thread</a:t>
            </a:r>
            <a:endParaRPr sz="950">
              <a:solidFill>
                <a:srgbClr val="6A737D"/>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    }</a:t>
            </a:r>
            <a:endParaRPr sz="950">
              <a:solidFill>
                <a:srgbClr val="24292E"/>
              </a:solidFill>
              <a:highlight>
                <a:schemeClr val="lt1"/>
              </a:highlight>
              <a:latin typeface="Courier New"/>
              <a:ea typeface="Courier New"/>
              <a:cs typeface="Courier New"/>
              <a:sym typeface="Courier New"/>
            </a:endParaRPr>
          </a:p>
          <a:p>
            <a:pPr indent="0" lvl="0" marL="0" rtl="0" algn="l">
              <a:lnSpc>
                <a:spcPct val="135714"/>
              </a:lnSpc>
              <a:spcBef>
                <a:spcPts val="0"/>
              </a:spcBef>
              <a:spcAft>
                <a:spcPts val="0"/>
              </a:spcAft>
              <a:buClr>
                <a:schemeClr val="dk1"/>
              </a:buClr>
              <a:buSzPts val="1100"/>
              <a:buFont typeface="Arial"/>
              <a:buNone/>
            </a:pPr>
            <a:r>
              <a:rPr lang="vi" sz="950">
                <a:solidFill>
                  <a:srgbClr val="24292E"/>
                </a:solidFill>
                <a:highlight>
                  <a:schemeClr val="lt1"/>
                </a:highlight>
                <a:latin typeface="Courier New"/>
                <a:ea typeface="Courier New"/>
                <a:cs typeface="Courier New"/>
                <a:sym typeface="Courier New"/>
              </a:rPr>
              <a:t>}</a:t>
            </a:r>
            <a:endParaRPr sz="950">
              <a:solidFill>
                <a:srgbClr val="24292E"/>
              </a:solidFill>
              <a:highlight>
                <a:schemeClr val="lt1"/>
              </a:highlight>
              <a:latin typeface="Courier New"/>
              <a:ea typeface="Courier New"/>
              <a:cs typeface="Courier New"/>
              <a:sym typeface="Courier New"/>
            </a:endParaRPr>
          </a:p>
          <a:p>
            <a:pPr indent="0" lvl="0" marL="0" rtl="0" algn="l">
              <a:spcBef>
                <a:spcPts val="0"/>
              </a:spcBef>
              <a:spcAft>
                <a:spcPts val="0"/>
              </a:spcAft>
              <a:buNone/>
            </a:pPr>
            <a:r>
              <a:t/>
            </a:r>
            <a:endParaRPr sz="2100">
              <a:solidFill>
                <a:schemeClr val="dk1"/>
              </a:solidFill>
              <a:latin typeface="Calibri"/>
              <a:ea typeface="Calibri"/>
              <a:cs typeface="Calibri"/>
              <a:sym typeface="Calibri"/>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47"/>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11" name="Google Shape;311;p47"/>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100">
                <a:solidFill>
                  <a:schemeClr val="lt1"/>
                </a:solidFill>
              </a:rPr>
              <a:t>Ví dụ cơ bản về cách sử dụng Thread trong Java</a:t>
            </a:r>
            <a:endParaRPr b="1" sz="2700">
              <a:solidFill>
                <a:schemeClr val="lt1"/>
              </a:solidFill>
            </a:endParaRPr>
          </a:p>
        </p:txBody>
      </p:sp>
      <p:sp>
        <p:nvSpPr>
          <p:cNvPr id="312" name="Google Shape;312;p47"/>
          <p:cNvSpPr txBox="1"/>
          <p:nvPr/>
        </p:nvSpPr>
        <p:spPr>
          <a:xfrm>
            <a:off x="1444350" y="1312625"/>
            <a:ext cx="32028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t/>
            </a:r>
            <a:endParaRPr b="1" sz="1100">
              <a:solidFill>
                <a:srgbClr val="188038"/>
              </a:solidFill>
              <a:latin typeface="Roboto Mono"/>
              <a:ea typeface="Roboto Mono"/>
              <a:cs typeface="Roboto Mono"/>
              <a:sym typeface="Roboto Mono"/>
            </a:endParaRPr>
          </a:p>
        </p:txBody>
      </p:sp>
      <p:sp>
        <p:nvSpPr>
          <p:cNvPr id="313" name="Google Shape;313;p47"/>
          <p:cNvSpPr txBox="1"/>
          <p:nvPr/>
        </p:nvSpPr>
        <p:spPr>
          <a:xfrm>
            <a:off x="355625" y="760163"/>
            <a:ext cx="3909600" cy="39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vi" sz="1100">
                <a:solidFill>
                  <a:srgbClr val="000000"/>
                </a:solidFill>
              </a:rPr>
              <a:t>Cách 2: Triển khai </a:t>
            </a:r>
            <a:r>
              <a:rPr b="1" lang="vi" sz="1100">
                <a:solidFill>
                  <a:srgbClr val="188038"/>
                </a:solidFill>
                <a:latin typeface="Roboto Mono"/>
                <a:ea typeface="Roboto Mono"/>
                <a:cs typeface="Roboto Mono"/>
                <a:sym typeface="Roboto Mono"/>
              </a:rPr>
              <a:t>Runnable</a:t>
            </a:r>
            <a:endParaRPr b="1" sz="1300" u="sng">
              <a:solidFill>
                <a:srgbClr val="000000"/>
              </a:solidFill>
            </a:endParaRPr>
          </a:p>
        </p:txBody>
      </p:sp>
      <p:sp>
        <p:nvSpPr>
          <p:cNvPr id="314" name="Google Shape;314;p47"/>
          <p:cNvSpPr txBox="1"/>
          <p:nvPr/>
        </p:nvSpPr>
        <p:spPr>
          <a:xfrm>
            <a:off x="327550" y="1165575"/>
            <a:ext cx="7291500" cy="4284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950">
                <a:solidFill>
                  <a:srgbClr val="D73A49"/>
                </a:solidFill>
                <a:highlight>
                  <a:srgbClr val="FFFFFF"/>
                </a:highlight>
                <a:latin typeface="Courier New"/>
                <a:ea typeface="Courier New"/>
                <a:cs typeface="Courier New"/>
                <a:sym typeface="Courier New"/>
              </a:rPr>
              <a:t>class</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MyRunnable</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implements</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Runnable</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public</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void</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run</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for</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int</a:t>
            </a:r>
            <a:r>
              <a:rPr lang="vi" sz="950">
                <a:solidFill>
                  <a:srgbClr val="24292E"/>
                </a:solidFill>
                <a:highlight>
                  <a:srgbClr val="FFFFFF"/>
                </a:highlight>
                <a:latin typeface="Courier New"/>
                <a:ea typeface="Courier New"/>
                <a:cs typeface="Courier New"/>
                <a:sym typeface="Courier New"/>
              </a:rPr>
              <a:t> i </a:t>
            </a:r>
            <a:r>
              <a:rPr lang="vi" sz="950">
                <a:solidFill>
                  <a:srgbClr val="D73A49"/>
                </a:solidFill>
                <a:highlight>
                  <a:srgbClr val="FFFFFF"/>
                </a:highlight>
                <a:latin typeface="Courier New"/>
                <a:ea typeface="Courier New"/>
                <a:cs typeface="Courier New"/>
                <a:sym typeface="Courier New"/>
              </a:rPr>
              <a:t>=</a:t>
            </a:r>
            <a:r>
              <a:rPr lang="vi" sz="950">
                <a:solidFill>
                  <a:srgbClr val="24292E"/>
                </a:solidFill>
                <a:highlight>
                  <a:srgbClr val="FFFFFF"/>
                </a:highlight>
                <a:latin typeface="Courier New"/>
                <a:ea typeface="Courier New"/>
                <a:cs typeface="Courier New"/>
                <a:sym typeface="Courier New"/>
              </a:rPr>
              <a:t> </a:t>
            </a:r>
            <a:r>
              <a:rPr lang="vi" sz="950">
                <a:solidFill>
                  <a:srgbClr val="005CC5"/>
                </a:solidFill>
                <a:highlight>
                  <a:srgbClr val="FFFFFF"/>
                </a:highlight>
                <a:latin typeface="Courier New"/>
                <a:ea typeface="Courier New"/>
                <a:cs typeface="Courier New"/>
                <a:sym typeface="Courier New"/>
              </a:rPr>
              <a:t>1</a:t>
            </a:r>
            <a:r>
              <a:rPr lang="vi" sz="950">
                <a:solidFill>
                  <a:srgbClr val="24292E"/>
                </a:solidFill>
                <a:highlight>
                  <a:srgbClr val="FFFFFF"/>
                </a:highlight>
                <a:latin typeface="Courier New"/>
                <a:ea typeface="Courier New"/>
                <a:cs typeface="Courier New"/>
                <a:sym typeface="Courier New"/>
              </a:rPr>
              <a:t>; i </a:t>
            </a:r>
            <a:r>
              <a:rPr lang="vi" sz="950">
                <a:solidFill>
                  <a:srgbClr val="D73A49"/>
                </a:solidFill>
                <a:highlight>
                  <a:srgbClr val="FFFFFF"/>
                </a:highlight>
                <a:latin typeface="Courier New"/>
                <a:ea typeface="Courier New"/>
                <a:cs typeface="Courier New"/>
                <a:sym typeface="Courier New"/>
              </a:rPr>
              <a:t>&lt;=</a:t>
            </a:r>
            <a:r>
              <a:rPr lang="vi" sz="950">
                <a:solidFill>
                  <a:srgbClr val="24292E"/>
                </a:solidFill>
                <a:highlight>
                  <a:srgbClr val="FFFFFF"/>
                </a:highlight>
                <a:latin typeface="Courier New"/>
                <a:ea typeface="Courier New"/>
                <a:cs typeface="Courier New"/>
                <a:sym typeface="Courier New"/>
              </a:rPr>
              <a:t> </a:t>
            </a:r>
            <a:r>
              <a:rPr lang="vi" sz="950">
                <a:solidFill>
                  <a:srgbClr val="005CC5"/>
                </a:solidFill>
                <a:highlight>
                  <a:srgbClr val="FFFFFF"/>
                </a:highlight>
                <a:latin typeface="Courier New"/>
                <a:ea typeface="Courier New"/>
                <a:cs typeface="Courier New"/>
                <a:sym typeface="Courier New"/>
              </a:rPr>
              <a:t>5</a:t>
            </a:r>
            <a:r>
              <a:rPr lang="vi" sz="950">
                <a:solidFill>
                  <a:srgbClr val="24292E"/>
                </a:solidFill>
                <a:highlight>
                  <a:srgbClr val="FFFFFF"/>
                </a:highlight>
                <a:latin typeface="Courier New"/>
                <a:ea typeface="Courier New"/>
                <a:cs typeface="Courier New"/>
                <a:sym typeface="Courier New"/>
              </a:rPr>
              <a:t>; i</a:t>
            </a:r>
            <a:r>
              <a:rPr lang="vi" sz="950">
                <a:solidFill>
                  <a:srgbClr val="D73A49"/>
                </a:solidFill>
                <a:highlight>
                  <a:srgbClr val="FFFFFF"/>
                </a:highlight>
                <a:latin typeface="Courier New"/>
                <a:ea typeface="Courier New"/>
                <a:cs typeface="Courier New"/>
                <a:sym typeface="Courier New"/>
              </a:rPr>
              <a:t>++</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System</a:t>
            </a:r>
            <a:r>
              <a:rPr lang="vi" sz="950">
                <a:solidFill>
                  <a:srgbClr val="24292E"/>
                </a:solidFill>
                <a:highlight>
                  <a:srgbClr val="FFFFFF"/>
                </a:highlight>
                <a:latin typeface="Courier New"/>
                <a:ea typeface="Courier New"/>
                <a:cs typeface="Courier New"/>
                <a:sym typeface="Courier New"/>
              </a:rPr>
              <a:t>.</a:t>
            </a:r>
            <a:r>
              <a:rPr lang="vi" sz="950">
                <a:solidFill>
                  <a:srgbClr val="005CC5"/>
                </a:solidFill>
                <a:highlight>
                  <a:srgbClr val="FFFFFF"/>
                </a:highlight>
                <a:latin typeface="Courier New"/>
                <a:ea typeface="Courier New"/>
                <a:cs typeface="Courier New"/>
                <a:sym typeface="Courier New"/>
              </a:rPr>
              <a:t>out</a:t>
            </a:r>
            <a:r>
              <a:rPr lang="vi" sz="950">
                <a:solidFill>
                  <a:srgbClr val="24292E"/>
                </a:solidFill>
                <a:highlight>
                  <a:srgbClr val="FFFFFF"/>
                </a:highlight>
                <a:latin typeface="Courier New"/>
                <a:ea typeface="Courier New"/>
                <a:cs typeface="Courier New"/>
                <a:sym typeface="Courier New"/>
              </a:rPr>
              <a:t>.</a:t>
            </a:r>
            <a:r>
              <a:rPr lang="vi" sz="950">
                <a:solidFill>
                  <a:srgbClr val="6F42C1"/>
                </a:solidFill>
                <a:highlight>
                  <a:srgbClr val="FFFFFF"/>
                </a:highlight>
                <a:latin typeface="Courier New"/>
                <a:ea typeface="Courier New"/>
                <a:cs typeface="Courier New"/>
                <a:sym typeface="Courier New"/>
              </a:rPr>
              <a:t>println</a:t>
            </a:r>
            <a:r>
              <a:rPr lang="vi" sz="950">
                <a:solidFill>
                  <a:srgbClr val="24292E"/>
                </a:solidFill>
                <a:highlight>
                  <a:srgbClr val="FFFFFF"/>
                </a:highlight>
                <a:latin typeface="Courier New"/>
                <a:ea typeface="Courier New"/>
                <a:cs typeface="Courier New"/>
                <a:sym typeface="Courier New"/>
              </a:rPr>
              <a:t>(</a:t>
            </a:r>
            <a:r>
              <a:rPr lang="vi" sz="950">
                <a:solidFill>
                  <a:srgbClr val="032F62"/>
                </a:solidFill>
                <a:highlight>
                  <a:srgbClr val="FFFFFF"/>
                </a:highlight>
                <a:latin typeface="Courier New"/>
                <a:ea typeface="Courier New"/>
                <a:cs typeface="Courier New"/>
                <a:sym typeface="Courier New"/>
              </a:rPr>
              <a:t>"🔸 Thread 2 đang chạy: "</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a:t>
            </a:r>
            <a:r>
              <a:rPr lang="vi" sz="950">
                <a:solidFill>
                  <a:srgbClr val="24292E"/>
                </a:solidFill>
                <a:highlight>
                  <a:srgbClr val="FFFFFF"/>
                </a:highlight>
                <a:latin typeface="Courier New"/>
                <a:ea typeface="Courier New"/>
                <a:cs typeface="Courier New"/>
                <a:sym typeface="Courier New"/>
              </a:rPr>
              <a:t> i);</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try</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Thread</a:t>
            </a:r>
            <a:r>
              <a:rPr lang="vi" sz="950">
                <a:solidFill>
                  <a:srgbClr val="24292E"/>
                </a:solidFill>
                <a:highlight>
                  <a:srgbClr val="FFFFFF"/>
                </a:highlight>
                <a:latin typeface="Courier New"/>
                <a:ea typeface="Courier New"/>
                <a:cs typeface="Courier New"/>
                <a:sym typeface="Courier New"/>
              </a:rPr>
              <a:t>.</a:t>
            </a:r>
            <a:r>
              <a:rPr lang="vi" sz="950">
                <a:solidFill>
                  <a:srgbClr val="6F42C1"/>
                </a:solidFill>
                <a:highlight>
                  <a:srgbClr val="FFFFFF"/>
                </a:highlight>
                <a:latin typeface="Courier New"/>
                <a:ea typeface="Courier New"/>
                <a:cs typeface="Courier New"/>
                <a:sym typeface="Courier New"/>
              </a:rPr>
              <a:t>sleep</a:t>
            </a:r>
            <a:r>
              <a:rPr lang="vi" sz="950">
                <a:solidFill>
                  <a:srgbClr val="24292E"/>
                </a:solidFill>
                <a:highlight>
                  <a:srgbClr val="FFFFFF"/>
                </a:highlight>
                <a:latin typeface="Courier New"/>
                <a:ea typeface="Courier New"/>
                <a:cs typeface="Courier New"/>
                <a:sym typeface="Courier New"/>
              </a:rPr>
              <a:t>(</a:t>
            </a:r>
            <a:r>
              <a:rPr lang="vi" sz="950">
                <a:solidFill>
                  <a:srgbClr val="005CC5"/>
                </a:solidFill>
                <a:highlight>
                  <a:srgbClr val="FFFFFF"/>
                </a:highlight>
                <a:latin typeface="Courier New"/>
                <a:ea typeface="Courier New"/>
                <a:cs typeface="Courier New"/>
                <a:sym typeface="Courier New"/>
              </a:rPr>
              <a:t>1000</a:t>
            </a:r>
            <a:r>
              <a:rPr lang="vi" sz="950">
                <a:solidFill>
                  <a:srgbClr val="24292E"/>
                </a:solidFill>
                <a:highlight>
                  <a:srgbClr val="FFFFFF"/>
                </a:highlight>
                <a:latin typeface="Courier New"/>
                <a:ea typeface="Courier New"/>
                <a:cs typeface="Courier New"/>
                <a:sym typeface="Courier New"/>
              </a:rPr>
              <a:t>); </a:t>
            </a:r>
            <a:r>
              <a:rPr lang="vi" sz="950">
                <a:solidFill>
                  <a:srgbClr val="6A737D"/>
                </a:solidFill>
                <a:highlight>
                  <a:srgbClr val="FFFFFF"/>
                </a:highlight>
                <a:latin typeface="Courier New"/>
                <a:ea typeface="Courier New"/>
                <a:cs typeface="Courier New"/>
                <a:sym typeface="Courier New"/>
              </a:rPr>
              <a:t>// Tạm dừng 1 giây</a:t>
            </a:r>
            <a:endParaRPr sz="9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 </a:t>
            </a:r>
            <a:r>
              <a:rPr lang="vi" sz="950">
                <a:solidFill>
                  <a:srgbClr val="D73A49"/>
                </a:solidFill>
                <a:highlight>
                  <a:srgbClr val="FFFFFF"/>
                </a:highlight>
                <a:latin typeface="Courier New"/>
                <a:ea typeface="Courier New"/>
                <a:cs typeface="Courier New"/>
                <a:sym typeface="Courier New"/>
              </a:rPr>
              <a:t>catch</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InterruptedException</a:t>
            </a:r>
            <a:r>
              <a:rPr lang="vi" sz="950">
                <a:solidFill>
                  <a:srgbClr val="24292E"/>
                </a:solidFill>
                <a:highlight>
                  <a:srgbClr val="FFFFFF"/>
                </a:highlight>
                <a:latin typeface="Courier New"/>
                <a:ea typeface="Courier New"/>
                <a:cs typeface="Courier New"/>
                <a:sym typeface="Courier New"/>
              </a:rPr>
              <a:t> e)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e.</a:t>
            </a:r>
            <a:r>
              <a:rPr lang="vi" sz="950">
                <a:solidFill>
                  <a:srgbClr val="6F42C1"/>
                </a:solidFill>
                <a:highlight>
                  <a:srgbClr val="FFFFFF"/>
                </a:highlight>
                <a:latin typeface="Courier New"/>
                <a:ea typeface="Courier New"/>
                <a:cs typeface="Courier New"/>
                <a:sym typeface="Courier New"/>
              </a:rPr>
              <a:t>printStackTrace</a:t>
            </a:r>
            <a:r>
              <a:rPr lang="vi" sz="950">
                <a:solidFill>
                  <a:srgbClr val="24292E"/>
                </a:solidFill>
                <a:highlight>
                  <a:srgbClr val="FFFFFF"/>
                </a:highlight>
                <a:latin typeface="Courier New"/>
                <a:ea typeface="Courier New"/>
                <a:cs typeface="Courier New"/>
                <a:sym typeface="Courier New"/>
              </a:rPr>
              <a:t>();</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D73A49"/>
                </a:solidFill>
                <a:highlight>
                  <a:srgbClr val="FFFFFF"/>
                </a:highlight>
                <a:latin typeface="Courier New"/>
                <a:ea typeface="Courier New"/>
                <a:cs typeface="Courier New"/>
                <a:sym typeface="Courier New"/>
              </a:rPr>
              <a:t>public</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class</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ThreadExample2</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public</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static</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void</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main</a:t>
            </a:r>
            <a:r>
              <a:rPr lang="vi" sz="950">
                <a:solidFill>
                  <a:srgbClr val="24292E"/>
                </a:solidFill>
                <a:highlight>
                  <a:srgbClr val="FFFFFF"/>
                </a:highlight>
                <a:latin typeface="Courier New"/>
                <a:ea typeface="Courier New"/>
                <a:cs typeface="Courier New"/>
                <a:sym typeface="Courier New"/>
              </a:rPr>
              <a:t>(</a:t>
            </a:r>
            <a:r>
              <a:rPr lang="vi" sz="950">
                <a:solidFill>
                  <a:srgbClr val="6F42C1"/>
                </a:solidFill>
                <a:highlight>
                  <a:srgbClr val="FFFFFF"/>
                </a:highlight>
                <a:latin typeface="Courier New"/>
                <a:ea typeface="Courier New"/>
                <a:cs typeface="Courier New"/>
                <a:sym typeface="Courier New"/>
              </a:rPr>
              <a:t>String</a:t>
            </a:r>
            <a:r>
              <a:rPr lang="vi" sz="950">
                <a:solidFill>
                  <a:srgbClr val="24292E"/>
                </a:solidFill>
                <a:highlight>
                  <a:srgbClr val="FFFFFF"/>
                </a:highlight>
                <a:latin typeface="Courier New"/>
                <a:ea typeface="Courier New"/>
                <a:cs typeface="Courier New"/>
                <a:sym typeface="Courier New"/>
              </a:rPr>
              <a:t>[] </a:t>
            </a:r>
            <a:r>
              <a:rPr lang="vi" sz="950">
                <a:solidFill>
                  <a:srgbClr val="E36209"/>
                </a:solidFill>
                <a:highlight>
                  <a:srgbClr val="FFFFFF"/>
                </a:highlight>
                <a:latin typeface="Courier New"/>
                <a:ea typeface="Courier New"/>
                <a:cs typeface="Courier New"/>
                <a:sym typeface="Courier New"/>
              </a:rPr>
              <a:t>args</a:t>
            </a: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Thread</a:t>
            </a:r>
            <a:r>
              <a:rPr lang="vi" sz="950">
                <a:solidFill>
                  <a:srgbClr val="24292E"/>
                </a:solidFill>
                <a:highlight>
                  <a:srgbClr val="FFFFFF"/>
                </a:highlight>
                <a:latin typeface="Courier New"/>
                <a:ea typeface="Courier New"/>
                <a:cs typeface="Courier New"/>
                <a:sym typeface="Courier New"/>
              </a:rPr>
              <a:t> t2 </a:t>
            </a:r>
            <a:r>
              <a:rPr lang="vi" sz="950">
                <a:solidFill>
                  <a:srgbClr val="D73A49"/>
                </a:solidFill>
                <a:highlight>
                  <a:srgbClr val="FFFFFF"/>
                </a:highlight>
                <a:latin typeface="Courier New"/>
                <a:ea typeface="Courier New"/>
                <a:cs typeface="Courier New"/>
                <a:sym typeface="Courier New"/>
              </a:rPr>
              <a:t>=</a:t>
            </a:r>
            <a:r>
              <a:rPr lang="vi" sz="950">
                <a:solidFill>
                  <a:srgbClr val="24292E"/>
                </a:solidFill>
                <a:highlight>
                  <a:srgbClr val="FFFFFF"/>
                </a:highlight>
                <a:latin typeface="Courier New"/>
                <a:ea typeface="Courier New"/>
                <a:cs typeface="Courier New"/>
                <a:sym typeface="Courier New"/>
              </a:rPr>
              <a:t> </a:t>
            </a:r>
            <a:r>
              <a:rPr lang="vi" sz="950">
                <a:solidFill>
                  <a:srgbClr val="D73A49"/>
                </a:solidFill>
                <a:highlight>
                  <a:srgbClr val="FFFFFF"/>
                </a:highlight>
                <a:latin typeface="Courier New"/>
                <a:ea typeface="Courier New"/>
                <a:cs typeface="Courier New"/>
                <a:sym typeface="Courier New"/>
              </a:rPr>
              <a:t>new</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Thread</a:t>
            </a:r>
            <a:r>
              <a:rPr lang="vi" sz="950">
                <a:solidFill>
                  <a:srgbClr val="24292E"/>
                </a:solidFill>
                <a:highlight>
                  <a:srgbClr val="FFFFFF"/>
                </a:highlight>
                <a:latin typeface="Courier New"/>
                <a:ea typeface="Courier New"/>
                <a:cs typeface="Courier New"/>
                <a:sym typeface="Courier New"/>
              </a:rPr>
              <a:t>(</a:t>
            </a:r>
            <a:r>
              <a:rPr lang="vi" sz="950">
                <a:solidFill>
                  <a:srgbClr val="D73A49"/>
                </a:solidFill>
                <a:highlight>
                  <a:srgbClr val="FFFFFF"/>
                </a:highlight>
                <a:latin typeface="Courier New"/>
                <a:ea typeface="Courier New"/>
                <a:cs typeface="Courier New"/>
                <a:sym typeface="Courier New"/>
              </a:rPr>
              <a:t>new</a:t>
            </a:r>
            <a:r>
              <a:rPr lang="vi" sz="950">
                <a:solidFill>
                  <a:srgbClr val="24292E"/>
                </a:solidFill>
                <a:highlight>
                  <a:srgbClr val="FFFFFF"/>
                </a:highlight>
                <a:latin typeface="Courier New"/>
                <a:ea typeface="Courier New"/>
                <a:cs typeface="Courier New"/>
                <a:sym typeface="Courier New"/>
              </a:rPr>
              <a:t> </a:t>
            </a:r>
            <a:r>
              <a:rPr lang="vi" sz="950">
                <a:solidFill>
                  <a:srgbClr val="6F42C1"/>
                </a:solidFill>
                <a:highlight>
                  <a:srgbClr val="FFFFFF"/>
                </a:highlight>
                <a:latin typeface="Courier New"/>
                <a:ea typeface="Courier New"/>
                <a:cs typeface="Courier New"/>
                <a:sym typeface="Courier New"/>
              </a:rPr>
              <a:t>MyRunnable</a:t>
            </a:r>
            <a:r>
              <a:rPr lang="vi" sz="950">
                <a:solidFill>
                  <a:srgbClr val="24292E"/>
                </a:solidFill>
                <a:highlight>
                  <a:srgbClr val="FFFFFF"/>
                </a:highlight>
                <a:latin typeface="Courier New"/>
                <a:ea typeface="Courier New"/>
                <a:cs typeface="Courier New"/>
                <a:sym typeface="Courier New"/>
              </a:rPr>
              <a:t>()); </a:t>
            </a:r>
            <a:r>
              <a:rPr lang="vi" sz="950">
                <a:solidFill>
                  <a:srgbClr val="6A737D"/>
                </a:solidFill>
                <a:highlight>
                  <a:srgbClr val="FFFFFF"/>
                </a:highlight>
                <a:latin typeface="Courier New"/>
                <a:ea typeface="Courier New"/>
                <a:cs typeface="Courier New"/>
                <a:sym typeface="Courier New"/>
              </a:rPr>
              <a:t>// Tạo Thread từ Runnable</a:t>
            </a:r>
            <a:endParaRPr sz="9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t2.</a:t>
            </a:r>
            <a:r>
              <a:rPr lang="vi" sz="950">
                <a:solidFill>
                  <a:srgbClr val="6F42C1"/>
                </a:solidFill>
                <a:highlight>
                  <a:srgbClr val="FFFFFF"/>
                </a:highlight>
                <a:latin typeface="Courier New"/>
                <a:ea typeface="Courier New"/>
                <a:cs typeface="Courier New"/>
                <a:sym typeface="Courier New"/>
              </a:rPr>
              <a:t>start</a:t>
            </a:r>
            <a:r>
              <a:rPr lang="vi" sz="950">
                <a:solidFill>
                  <a:srgbClr val="24292E"/>
                </a:solidFill>
                <a:highlight>
                  <a:srgbClr val="FFFFFF"/>
                </a:highlight>
                <a:latin typeface="Courier New"/>
                <a:ea typeface="Courier New"/>
                <a:cs typeface="Courier New"/>
                <a:sym typeface="Courier New"/>
              </a:rPr>
              <a:t>(); </a:t>
            </a:r>
            <a:r>
              <a:rPr lang="vi" sz="950">
                <a:solidFill>
                  <a:srgbClr val="6A737D"/>
                </a:solidFill>
                <a:highlight>
                  <a:srgbClr val="FFFFFF"/>
                </a:highlight>
                <a:latin typeface="Courier New"/>
                <a:ea typeface="Courier New"/>
                <a:cs typeface="Courier New"/>
                <a:sym typeface="Courier New"/>
              </a:rPr>
              <a:t>// Chạy Thread</a:t>
            </a:r>
            <a:endParaRPr sz="9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    }</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950">
                <a:solidFill>
                  <a:srgbClr val="24292E"/>
                </a:solidFill>
                <a:highlight>
                  <a:srgbClr val="FFFFFF"/>
                </a:highlight>
                <a:latin typeface="Courier New"/>
                <a:ea typeface="Courier New"/>
                <a:cs typeface="Courier New"/>
                <a:sym typeface="Courier New"/>
              </a:rPr>
              <a:t>}</a:t>
            </a:r>
            <a:endParaRPr sz="9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95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850">
              <a:solidFill>
                <a:srgbClr val="D73A49"/>
              </a:solidFill>
              <a:highlight>
                <a:srgbClr val="FFFFFF"/>
              </a:highlight>
              <a:latin typeface="Courier New"/>
              <a:ea typeface="Courier New"/>
              <a:cs typeface="Courier New"/>
              <a:sym typeface="Courier New"/>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8"/>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20" name="Google Shape;320;p48"/>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b="1" lang="vi" sz="2100">
                <a:solidFill>
                  <a:schemeClr val="lt1"/>
                </a:solidFill>
              </a:rPr>
              <a:t>Ví dụ cơ bản về cách sử dụng Thread trong Java </a:t>
            </a:r>
            <a:endParaRPr b="1" sz="2700">
              <a:solidFill>
                <a:schemeClr val="lt1"/>
              </a:solidFill>
            </a:endParaRPr>
          </a:p>
        </p:txBody>
      </p:sp>
      <p:sp>
        <p:nvSpPr>
          <p:cNvPr id="321" name="Google Shape;321;p48"/>
          <p:cNvSpPr txBox="1"/>
          <p:nvPr/>
        </p:nvSpPr>
        <p:spPr>
          <a:xfrm>
            <a:off x="351350" y="827400"/>
            <a:ext cx="3909600" cy="39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vi" sz="1100">
                <a:solidFill>
                  <a:srgbClr val="000000"/>
                </a:solidFill>
              </a:rPr>
              <a:t>Ví dụ: Chạy nhiều </a:t>
            </a:r>
            <a:r>
              <a:rPr b="1" lang="vi" sz="1100">
                <a:solidFill>
                  <a:srgbClr val="188038"/>
                </a:solidFill>
              </a:rPr>
              <a:t>Thread </a:t>
            </a:r>
            <a:endParaRPr b="1" sz="1300" u="sng">
              <a:solidFill>
                <a:srgbClr val="188038"/>
              </a:solidFill>
            </a:endParaRPr>
          </a:p>
        </p:txBody>
      </p:sp>
      <p:sp>
        <p:nvSpPr>
          <p:cNvPr id="322" name="Google Shape;322;p48"/>
          <p:cNvSpPr txBox="1"/>
          <p:nvPr/>
        </p:nvSpPr>
        <p:spPr>
          <a:xfrm>
            <a:off x="351350" y="1227000"/>
            <a:ext cx="7291500" cy="31566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rgbClr val="000000"/>
              </a:buClr>
              <a:buSzPts val="1100"/>
              <a:buFont typeface="Arial"/>
              <a:buNone/>
            </a:pPr>
            <a:r>
              <a:rPr lang="vi" sz="850">
                <a:solidFill>
                  <a:srgbClr val="D73A49"/>
                </a:solidFill>
                <a:highlight>
                  <a:srgbClr val="FFFFFF"/>
                </a:highlight>
                <a:latin typeface="Courier New"/>
                <a:ea typeface="Courier New"/>
                <a:cs typeface="Courier New"/>
                <a:sym typeface="Courier New"/>
              </a:rPr>
              <a:t>class</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Task1</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extends</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Thread</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public</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void</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run</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for</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int</a:t>
            </a:r>
            <a:r>
              <a:rPr lang="vi" sz="850">
                <a:solidFill>
                  <a:srgbClr val="24292E"/>
                </a:solidFill>
                <a:highlight>
                  <a:srgbClr val="FFFFFF"/>
                </a:highlight>
                <a:latin typeface="Courier New"/>
                <a:ea typeface="Courier New"/>
                <a:cs typeface="Courier New"/>
                <a:sym typeface="Courier New"/>
              </a:rPr>
              <a:t> i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r>
              <a:rPr lang="vi" sz="850">
                <a:solidFill>
                  <a:srgbClr val="005CC5"/>
                </a:solidFill>
                <a:highlight>
                  <a:srgbClr val="FFFFFF"/>
                </a:highlight>
                <a:latin typeface="Courier New"/>
                <a:ea typeface="Courier New"/>
                <a:cs typeface="Courier New"/>
                <a:sym typeface="Courier New"/>
              </a:rPr>
              <a:t>1</a:t>
            </a:r>
            <a:r>
              <a:rPr lang="vi" sz="850">
                <a:solidFill>
                  <a:srgbClr val="24292E"/>
                </a:solidFill>
                <a:highlight>
                  <a:srgbClr val="FFFFFF"/>
                </a:highlight>
                <a:latin typeface="Courier New"/>
                <a:ea typeface="Courier New"/>
                <a:cs typeface="Courier New"/>
                <a:sym typeface="Courier New"/>
              </a:rPr>
              <a:t>; i </a:t>
            </a:r>
            <a:r>
              <a:rPr lang="vi" sz="850">
                <a:solidFill>
                  <a:srgbClr val="D73A49"/>
                </a:solidFill>
                <a:highlight>
                  <a:srgbClr val="FFFFFF"/>
                </a:highlight>
                <a:latin typeface="Courier New"/>
                <a:ea typeface="Courier New"/>
                <a:cs typeface="Courier New"/>
                <a:sym typeface="Courier New"/>
              </a:rPr>
              <a:t>&lt;=</a:t>
            </a:r>
            <a:r>
              <a:rPr lang="vi" sz="850">
                <a:solidFill>
                  <a:srgbClr val="24292E"/>
                </a:solidFill>
                <a:highlight>
                  <a:srgbClr val="FFFFFF"/>
                </a:highlight>
                <a:latin typeface="Courier New"/>
                <a:ea typeface="Courier New"/>
                <a:cs typeface="Courier New"/>
                <a:sym typeface="Courier New"/>
              </a:rPr>
              <a:t> </a:t>
            </a:r>
            <a:r>
              <a:rPr lang="vi" sz="850">
                <a:solidFill>
                  <a:srgbClr val="005CC5"/>
                </a:solidFill>
                <a:highlight>
                  <a:srgbClr val="FFFFFF"/>
                </a:highlight>
                <a:latin typeface="Courier New"/>
                <a:ea typeface="Courier New"/>
                <a:cs typeface="Courier New"/>
                <a:sym typeface="Courier New"/>
              </a:rPr>
              <a:t>5</a:t>
            </a:r>
            <a:r>
              <a:rPr lang="vi" sz="850">
                <a:solidFill>
                  <a:srgbClr val="24292E"/>
                </a:solidFill>
                <a:highlight>
                  <a:srgbClr val="FFFFFF"/>
                </a:highlight>
                <a:latin typeface="Courier New"/>
                <a:ea typeface="Courier New"/>
                <a:cs typeface="Courier New"/>
                <a:sym typeface="Courier New"/>
              </a:rPr>
              <a:t>; i</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System</a:t>
            </a:r>
            <a:r>
              <a:rPr lang="vi" sz="850">
                <a:solidFill>
                  <a:srgbClr val="24292E"/>
                </a:solidFill>
                <a:highlight>
                  <a:srgbClr val="FFFFFF"/>
                </a:highlight>
                <a:latin typeface="Courier New"/>
                <a:ea typeface="Courier New"/>
                <a:cs typeface="Courier New"/>
                <a:sym typeface="Courier New"/>
              </a:rPr>
              <a:t>.</a:t>
            </a:r>
            <a:r>
              <a:rPr lang="vi" sz="850">
                <a:solidFill>
                  <a:srgbClr val="005CC5"/>
                </a:solidFill>
                <a:highlight>
                  <a:srgbClr val="FFFFFF"/>
                </a:highlight>
                <a:latin typeface="Courier New"/>
                <a:ea typeface="Courier New"/>
                <a:cs typeface="Courier New"/>
                <a:sym typeface="Courier New"/>
              </a:rPr>
              <a:t>out</a:t>
            </a:r>
            <a:r>
              <a:rPr lang="vi" sz="850">
                <a:solidFill>
                  <a:srgbClr val="24292E"/>
                </a:solidFill>
                <a:highlight>
                  <a:srgbClr val="FFFFFF"/>
                </a:highlight>
                <a:latin typeface="Courier New"/>
                <a:ea typeface="Courier New"/>
                <a:cs typeface="Courier New"/>
                <a:sym typeface="Courier New"/>
              </a:rPr>
              <a:t>.</a:t>
            </a:r>
            <a:r>
              <a:rPr lang="vi" sz="850">
                <a:solidFill>
                  <a:srgbClr val="6F42C1"/>
                </a:solidFill>
                <a:highlight>
                  <a:srgbClr val="FFFFFF"/>
                </a:highlight>
                <a:latin typeface="Courier New"/>
                <a:ea typeface="Courier New"/>
                <a:cs typeface="Courier New"/>
                <a:sym typeface="Courier New"/>
              </a:rPr>
              <a:t>println</a:t>
            </a:r>
            <a:r>
              <a:rPr lang="vi" sz="850">
                <a:solidFill>
                  <a:srgbClr val="24292E"/>
                </a:solidFill>
                <a:highlight>
                  <a:srgbClr val="FFFFFF"/>
                </a:highlight>
                <a:latin typeface="Courier New"/>
                <a:ea typeface="Courier New"/>
                <a:cs typeface="Courier New"/>
                <a:sym typeface="Courier New"/>
              </a:rPr>
              <a:t>(</a:t>
            </a:r>
            <a:r>
              <a:rPr lang="vi" sz="850">
                <a:solidFill>
                  <a:srgbClr val="032F62"/>
                </a:solidFill>
                <a:highlight>
                  <a:srgbClr val="FFFFFF"/>
                </a:highlight>
                <a:latin typeface="Courier New"/>
                <a:ea typeface="Courier New"/>
                <a:cs typeface="Courier New"/>
                <a:sym typeface="Courier New"/>
              </a:rPr>
              <a:t>"🌟 Task 1 - Step "</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i);</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try</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Thread</a:t>
            </a:r>
            <a:r>
              <a:rPr lang="vi" sz="850">
                <a:solidFill>
                  <a:srgbClr val="24292E"/>
                </a:solidFill>
                <a:highlight>
                  <a:srgbClr val="FFFFFF"/>
                </a:highlight>
                <a:latin typeface="Courier New"/>
                <a:ea typeface="Courier New"/>
                <a:cs typeface="Courier New"/>
                <a:sym typeface="Courier New"/>
              </a:rPr>
              <a:t>.</a:t>
            </a:r>
            <a:r>
              <a:rPr lang="vi" sz="850">
                <a:solidFill>
                  <a:srgbClr val="6F42C1"/>
                </a:solidFill>
                <a:highlight>
                  <a:srgbClr val="FFFFFF"/>
                </a:highlight>
                <a:latin typeface="Courier New"/>
                <a:ea typeface="Courier New"/>
                <a:cs typeface="Courier New"/>
                <a:sym typeface="Courier New"/>
              </a:rPr>
              <a:t>sleep</a:t>
            </a:r>
            <a:r>
              <a:rPr lang="vi" sz="850">
                <a:solidFill>
                  <a:srgbClr val="24292E"/>
                </a:solidFill>
                <a:highlight>
                  <a:srgbClr val="FFFFFF"/>
                </a:highlight>
                <a:latin typeface="Courier New"/>
                <a:ea typeface="Courier New"/>
                <a:cs typeface="Courier New"/>
                <a:sym typeface="Courier New"/>
              </a:rPr>
              <a:t>(</a:t>
            </a:r>
            <a:r>
              <a:rPr lang="vi" sz="850">
                <a:solidFill>
                  <a:srgbClr val="005CC5"/>
                </a:solidFill>
                <a:highlight>
                  <a:srgbClr val="FFFFFF"/>
                </a:highlight>
                <a:latin typeface="Courier New"/>
                <a:ea typeface="Courier New"/>
                <a:cs typeface="Courier New"/>
                <a:sym typeface="Courier New"/>
              </a:rPr>
              <a:t>1000</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Dừng 1 giây</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 </a:t>
            </a:r>
            <a:r>
              <a:rPr lang="vi" sz="850">
                <a:solidFill>
                  <a:srgbClr val="D73A49"/>
                </a:solidFill>
                <a:highlight>
                  <a:srgbClr val="FFFFFF"/>
                </a:highlight>
                <a:latin typeface="Courier New"/>
                <a:ea typeface="Courier New"/>
                <a:cs typeface="Courier New"/>
                <a:sym typeface="Courier New"/>
              </a:rPr>
              <a:t>catch</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InterruptedException</a:t>
            </a:r>
            <a:r>
              <a:rPr lang="vi" sz="850">
                <a:solidFill>
                  <a:srgbClr val="24292E"/>
                </a:solidFill>
                <a:highlight>
                  <a:srgbClr val="FFFFFF"/>
                </a:highlight>
                <a:latin typeface="Courier New"/>
                <a:ea typeface="Courier New"/>
                <a:cs typeface="Courier New"/>
                <a:sym typeface="Courier New"/>
              </a:rPr>
              <a:t> e)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e.</a:t>
            </a:r>
            <a:r>
              <a:rPr lang="vi" sz="850">
                <a:solidFill>
                  <a:srgbClr val="6F42C1"/>
                </a:solidFill>
                <a:highlight>
                  <a:srgbClr val="FFFFFF"/>
                </a:highlight>
                <a:latin typeface="Courier New"/>
                <a:ea typeface="Courier New"/>
                <a:cs typeface="Courier New"/>
                <a:sym typeface="Courier New"/>
              </a:rPr>
              <a:t>printStackTrace</a:t>
            </a:r>
            <a:r>
              <a:rPr lang="vi" sz="850">
                <a:solidFill>
                  <a:srgbClr val="24292E"/>
                </a:solidFill>
                <a:highlight>
                  <a:srgbClr val="FFFFFF"/>
                </a:highlight>
                <a:latin typeface="Courier New"/>
                <a:ea typeface="Courier New"/>
                <a:cs typeface="Courier New"/>
                <a:sym typeface="Courier New"/>
              </a:rPr>
              <a:t>();</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D73A49"/>
                </a:solidFill>
                <a:highlight>
                  <a:srgbClr val="FFFFFF"/>
                </a:highlight>
                <a:latin typeface="Courier New"/>
                <a:ea typeface="Courier New"/>
                <a:cs typeface="Courier New"/>
                <a:sym typeface="Courier New"/>
              </a:rPr>
              <a:t>class</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Task2</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implements</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Runnable</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public</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void</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run</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for</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int</a:t>
            </a:r>
            <a:r>
              <a:rPr lang="vi" sz="850">
                <a:solidFill>
                  <a:srgbClr val="24292E"/>
                </a:solidFill>
                <a:highlight>
                  <a:srgbClr val="FFFFFF"/>
                </a:highlight>
                <a:latin typeface="Courier New"/>
                <a:ea typeface="Courier New"/>
                <a:cs typeface="Courier New"/>
                <a:sym typeface="Courier New"/>
              </a:rPr>
              <a:t> i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r>
              <a:rPr lang="vi" sz="850">
                <a:solidFill>
                  <a:srgbClr val="005CC5"/>
                </a:solidFill>
                <a:highlight>
                  <a:srgbClr val="FFFFFF"/>
                </a:highlight>
                <a:latin typeface="Courier New"/>
                <a:ea typeface="Courier New"/>
                <a:cs typeface="Courier New"/>
                <a:sym typeface="Courier New"/>
              </a:rPr>
              <a:t>1</a:t>
            </a:r>
            <a:r>
              <a:rPr lang="vi" sz="850">
                <a:solidFill>
                  <a:srgbClr val="24292E"/>
                </a:solidFill>
                <a:highlight>
                  <a:srgbClr val="FFFFFF"/>
                </a:highlight>
                <a:latin typeface="Courier New"/>
                <a:ea typeface="Courier New"/>
                <a:cs typeface="Courier New"/>
                <a:sym typeface="Courier New"/>
              </a:rPr>
              <a:t>; i </a:t>
            </a:r>
            <a:r>
              <a:rPr lang="vi" sz="850">
                <a:solidFill>
                  <a:srgbClr val="D73A49"/>
                </a:solidFill>
                <a:highlight>
                  <a:srgbClr val="FFFFFF"/>
                </a:highlight>
                <a:latin typeface="Courier New"/>
                <a:ea typeface="Courier New"/>
                <a:cs typeface="Courier New"/>
                <a:sym typeface="Courier New"/>
              </a:rPr>
              <a:t>&lt;=</a:t>
            </a:r>
            <a:r>
              <a:rPr lang="vi" sz="850">
                <a:solidFill>
                  <a:srgbClr val="24292E"/>
                </a:solidFill>
                <a:highlight>
                  <a:srgbClr val="FFFFFF"/>
                </a:highlight>
                <a:latin typeface="Courier New"/>
                <a:ea typeface="Courier New"/>
                <a:cs typeface="Courier New"/>
                <a:sym typeface="Courier New"/>
              </a:rPr>
              <a:t> </a:t>
            </a:r>
            <a:r>
              <a:rPr lang="vi" sz="850">
                <a:solidFill>
                  <a:srgbClr val="005CC5"/>
                </a:solidFill>
                <a:highlight>
                  <a:srgbClr val="FFFFFF"/>
                </a:highlight>
                <a:latin typeface="Courier New"/>
                <a:ea typeface="Courier New"/>
                <a:cs typeface="Courier New"/>
                <a:sym typeface="Courier New"/>
              </a:rPr>
              <a:t>5</a:t>
            </a:r>
            <a:r>
              <a:rPr lang="vi" sz="850">
                <a:solidFill>
                  <a:srgbClr val="24292E"/>
                </a:solidFill>
                <a:highlight>
                  <a:srgbClr val="FFFFFF"/>
                </a:highlight>
                <a:latin typeface="Courier New"/>
                <a:ea typeface="Courier New"/>
                <a:cs typeface="Courier New"/>
                <a:sym typeface="Courier New"/>
              </a:rPr>
              <a:t>; i</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endParaRPr sz="750">
              <a:solidFill>
                <a:srgbClr val="D73A49"/>
              </a:solidFill>
              <a:highlight>
                <a:srgbClr val="FFFFFF"/>
              </a:highlight>
              <a:latin typeface="Courier New"/>
              <a:ea typeface="Courier New"/>
              <a:cs typeface="Courier New"/>
              <a:sym typeface="Courier New"/>
            </a:endParaRPr>
          </a:p>
        </p:txBody>
      </p:sp>
      <p:sp>
        <p:nvSpPr>
          <p:cNvPr id="323" name="Google Shape;323;p48"/>
          <p:cNvSpPr txBox="1"/>
          <p:nvPr/>
        </p:nvSpPr>
        <p:spPr>
          <a:xfrm>
            <a:off x="4339175" y="1155225"/>
            <a:ext cx="6055200" cy="38514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850">
                <a:solidFill>
                  <a:srgbClr val="6F42C1"/>
                </a:solidFill>
                <a:highlight>
                  <a:srgbClr val="FFFFFF"/>
                </a:highlight>
                <a:latin typeface="Courier New"/>
                <a:ea typeface="Courier New"/>
                <a:cs typeface="Courier New"/>
                <a:sym typeface="Courier New"/>
              </a:rPr>
              <a:t>System</a:t>
            </a:r>
            <a:r>
              <a:rPr lang="vi" sz="850">
                <a:solidFill>
                  <a:srgbClr val="24292E"/>
                </a:solidFill>
                <a:highlight>
                  <a:srgbClr val="FFFFFF"/>
                </a:highlight>
                <a:latin typeface="Courier New"/>
                <a:ea typeface="Courier New"/>
                <a:cs typeface="Courier New"/>
                <a:sym typeface="Courier New"/>
              </a:rPr>
              <a:t>.</a:t>
            </a:r>
            <a:r>
              <a:rPr lang="vi" sz="850">
                <a:solidFill>
                  <a:srgbClr val="005CC5"/>
                </a:solidFill>
                <a:highlight>
                  <a:srgbClr val="FFFFFF"/>
                </a:highlight>
                <a:latin typeface="Courier New"/>
                <a:ea typeface="Courier New"/>
                <a:cs typeface="Courier New"/>
                <a:sym typeface="Courier New"/>
              </a:rPr>
              <a:t>out</a:t>
            </a:r>
            <a:r>
              <a:rPr lang="vi" sz="850">
                <a:solidFill>
                  <a:srgbClr val="24292E"/>
                </a:solidFill>
                <a:highlight>
                  <a:srgbClr val="FFFFFF"/>
                </a:highlight>
                <a:latin typeface="Courier New"/>
                <a:ea typeface="Courier New"/>
                <a:cs typeface="Courier New"/>
                <a:sym typeface="Courier New"/>
              </a:rPr>
              <a:t>.</a:t>
            </a:r>
            <a:r>
              <a:rPr lang="vi" sz="850">
                <a:solidFill>
                  <a:srgbClr val="6F42C1"/>
                </a:solidFill>
                <a:highlight>
                  <a:srgbClr val="FFFFFF"/>
                </a:highlight>
                <a:latin typeface="Courier New"/>
                <a:ea typeface="Courier New"/>
                <a:cs typeface="Courier New"/>
                <a:sym typeface="Courier New"/>
              </a:rPr>
              <a:t>println</a:t>
            </a:r>
            <a:r>
              <a:rPr lang="vi" sz="850">
                <a:solidFill>
                  <a:srgbClr val="24292E"/>
                </a:solidFill>
                <a:highlight>
                  <a:srgbClr val="FFFFFF"/>
                </a:highlight>
                <a:latin typeface="Courier New"/>
                <a:ea typeface="Courier New"/>
                <a:cs typeface="Courier New"/>
                <a:sym typeface="Courier New"/>
              </a:rPr>
              <a:t>(</a:t>
            </a:r>
            <a:r>
              <a:rPr lang="vi" sz="850">
                <a:solidFill>
                  <a:srgbClr val="032F62"/>
                </a:solidFill>
                <a:highlight>
                  <a:srgbClr val="FFFFFF"/>
                </a:highlight>
                <a:latin typeface="Courier New"/>
                <a:ea typeface="Courier New"/>
                <a:cs typeface="Courier New"/>
                <a:sym typeface="Courier New"/>
              </a:rPr>
              <a:t>"🚀 Task 2 - Step "</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i);</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try</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Thread</a:t>
            </a:r>
            <a:r>
              <a:rPr lang="vi" sz="850">
                <a:solidFill>
                  <a:srgbClr val="24292E"/>
                </a:solidFill>
                <a:highlight>
                  <a:srgbClr val="FFFFFF"/>
                </a:highlight>
                <a:latin typeface="Courier New"/>
                <a:ea typeface="Courier New"/>
                <a:cs typeface="Courier New"/>
                <a:sym typeface="Courier New"/>
              </a:rPr>
              <a:t>.</a:t>
            </a:r>
            <a:r>
              <a:rPr lang="vi" sz="850">
                <a:solidFill>
                  <a:srgbClr val="6F42C1"/>
                </a:solidFill>
                <a:highlight>
                  <a:srgbClr val="FFFFFF"/>
                </a:highlight>
                <a:latin typeface="Courier New"/>
                <a:ea typeface="Courier New"/>
                <a:cs typeface="Courier New"/>
                <a:sym typeface="Courier New"/>
              </a:rPr>
              <a:t>sleep</a:t>
            </a:r>
            <a:r>
              <a:rPr lang="vi" sz="850">
                <a:solidFill>
                  <a:srgbClr val="24292E"/>
                </a:solidFill>
                <a:highlight>
                  <a:srgbClr val="FFFFFF"/>
                </a:highlight>
                <a:latin typeface="Courier New"/>
                <a:ea typeface="Courier New"/>
                <a:cs typeface="Courier New"/>
                <a:sym typeface="Courier New"/>
              </a:rPr>
              <a:t>(</a:t>
            </a:r>
            <a:r>
              <a:rPr lang="vi" sz="850">
                <a:solidFill>
                  <a:srgbClr val="005CC5"/>
                </a:solidFill>
                <a:highlight>
                  <a:srgbClr val="FFFFFF"/>
                </a:highlight>
                <a:latin typeface="Courier New"/>
                <a:ea typeface="Courier New"/>
                <a:cs typeface="Courier New"/>
                <a:sym typeface="Courier New"/>
              </a:rPr>
              <a:t>1000</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Dừng 1 giây</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 </a:t>
            </a:r>
            <a:r>
              <a:rPr lang="vi" sz="850">
                <a:solidFill>
                  <a:srgbClr val="D73A49"/>
                </a:solidFill>
                <a:highlight>
                  <a:srgbClr val="FFFFFF"/>
                </a:highlight>
                <a:latin typeface="Courier New"/>
                <a:ea typeface="Courier New"/>
                <a:cs typeface="Courier New"/>
                <a:sym typeface="Courier New"/>
              </a:rPr>
              <a:t>catch</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InterruptedException</a:t>
            </a:r>
            <a:r>
              <a:rPr lang="vi" sz="850">
                <a:solidFill>
                  <a:srgbClr val="24292E"/>
                </a:solidFill>
                <a:highlight>
                  <a:srgbClr val="FFFFFF"/>
                </a:highlight>
                <a:latin typeface="Courier New"/>
                <a:ea typeface="Courier New"/>
                <a:cs typeface="Courier New"/>
                <a:sym typeface="Courier New"/>
              </a:rPr>
              <a:t> e)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e.</a:t>
            </a:r>
            <a:r>
              <a:rPr lang="vi" sz="850">
                <a:solidFill>
                  <a:srgbClr val="6F42C1"/>
                </a:solidFill>
                <a:highlight>
                  <a:srgbClr val="FFFFFF"/>
                </a:highlight>
                <a:latin typeface="Courier New"/>
                <a:ea typeface="Courier New"/>
                <a:cs typeface="Courier New"/>
                <a:sym typeface="Courier New"/>
              </a:rPr>
              <a:t>printStackTrace</a:t>
            </a:r>
            <a:r>
              <a:rPr lang="vi" sz="850">
                <a:solidFill>
                  <a:srgbClr val="24292E"/>
                </a:solidFill>
                <a:highlight>
                  <a:srgbClr val="FFFFFF"/>
                </a:highlight>
                <a:latin typeface="Courier New"/>
                <a:ea typeface="Courier New"/>
                <a:cs typeface="Courier New"/>
                <a:sym typeface="Courier New"/>
              </a:rPr>
              <a:t>();</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D73A49"/>
                </a:solidFill>
                <a:highlight>
                  <a:srgbClr val="FFFFFF"/>
                </a:highlight>
                <a:latin typeface="Courier New"/>
                <a:ea typeface="Courier New"/>
                <a:cs typeface="Courier New"/>
                <a:sym typeface="Courier New"/>
              </a:rPr>
              <a:t>public</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class</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MultiThreadExample</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public</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static</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void</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main</a:t>
            </a:r>
            <a:r>
              <a:rPr lang="vi" sz="850">
                <a:solidFill>
                  <a:srgbClr val="24292E"/>
                </a:solidFill>
                <a:highlight>
                  <a:srgbClr val="FFFFFF"/>
                </a:highlight>
                <a:latin typeface="Courier New"/>
                <a:ea typeface="Courier New"/>
                <a:cs typeface="Courier New"/>
                <a:sym typeface="Courier New"/>
              </a:rPr>
              <a:t>(</a:t>
            </a:r>
            <a:r>
              <a:rPr lang="vi" sz="850">
                <a:solidFill>
                  <a:srgbClr val="6F42C1"/>
                </a:solidFill>
                <a:highlight>
                  <a:srgbClr val="FFFFFF"/>
                </a:highlight>
                <a:latin typeface="Courier New"/>
                <a:ea typeface="Courier New"/>
                <a:cs typeface="Courier New"/>
                <a:sym typeface="Courier New"/>
              </a:rPr>
              <a:t>String</a:t>
            </a:r>
            <a:r>
              <a:rPr lang="vi" sz="850">
                <a:solidFill>
                  <a:srgbClr val="24292E"/>
                </a:solidFill>
                <a:highlight>
                  <a:srgbClr val="FFFFFF"/>
                </a:highlight>
                <a:latin typeface="Courier New"/>
                <a:ea typeface="Courier New"/>
                <a:cs typeface="Courier New"/>
                <a:sym typeface="Courier New"/>
              </a:rPr>
              <a:t>[] </a:t>
            </a:r>
            <a:r>
              <a:rPr lang="vi" sz="850">
                <a:solidFill>
                  <a:srgbClr val="E36209"/>
                </a:solidFill>
                <a:highlight>
                  <a:srgbClr val="FFFFFF"/>
                </a:highlight>
                <a:latin typeface="Courier New"/>
                <a:ea typeface="Courier New"/>
                <a:cs typeface="Courier New"/>
                <a:sym typeface="Courier New"/>
              </a:rPr>
              <a:t>args</a:t>
            </a: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Task1</a:t>
            </a:r>
            <a:r>
              <a:rPr lang="vi" sz="850">
                <a:solidFill>
                  <a:srgbClr val="24292E"/>
                </a:solidFill>
                <a:highlight>
                  <a:srgbClr val="FFFFFF"/>
                </a:highlight>
                <a:latin typeface="Courier New"/>
                <a:ea typeface="Courier New"/>
                <a:cs typeface="Courier New"/>
                <a:sym typeface="Courier New"/>
              </a:rPr>
              <a:t> t1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new</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Task1</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Tạo Thread từ Task1</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Thread</a:t>
            </a:r>
            <a:r>
              <a:rPr lang="vi" sz="850">
                <a:solidFill>
                  <a:srgbClr val="24292E"/>
                </a:solidFill>
                <a:highlight>
                  <a:srgbClr val="FFFFFF"/>
                </a:highlight>
                <a:latin typeface="Courier New"/>
                <a:ea typeface="Courier New"/>
                <a:cs typeface="Courier New"/>
                <a:sym typeface="Courier New"/>
              </a:rPr>
              <a:t> t2 </a:t>
            </a:r>
            <a:r>
              <a:rPr lang="vi" sz="850">
                <a:solidFill>
                  <a:srgbClr val="D73A49"/>
                </a:solidFill>
                <a:highlight>
                  <a:srgbClr val="FFFFFF"/>
                </a:highlight>
                <a:latin typeface="Courier New"/>
                <a:ea typeface="Courier New"/>
                <a:cs typeface="Courier New"/>
                <a:sym typeface="Courier New"/>
              </a:rPr>
              <a:t>=</a:t>
            </a:r>
            <a:r>
              <a:rPr lang="vi" sz="850">
                <a:solidFill>
                  <a:srgbClr val="24292E"/>
                </a:solidFill>
                <a:highlight>
                  <a:srgbClr val="FFFFFF"/>
                </a:highlight>
                <a:latin typeface="Courier New"/>
                <a:ea typeface="Courier New"/>
                <a:cs typeface="Courier New"/>
                <a:sym typeface="Courier New"/>
              </a:rPr>
              <a:t> </a:t>
            </a:r>
            <a:r>
              <a:rPr lang="vi" sz="850">
                <a:solidFill>
                  <a:srgbClr val="D73A49"/>
                </a:solidFill>
                <a:highlight>
                  <a:srgbClr val="FFFFFF"/>
                </a:highlight>
                <a:latin typeface="Courier New"/>
                <a:ea typeface="Courier New"/>
                <a:cs typeface="Courier New"/>
                <a:sym typeface="Courier New"/>
              </a:rPr>
              <a:t>new</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Thread</a:t>
            </a:r>
            <a:r>
              <a:rPr lang="vi" sz="850">
                <a:solidFill>
                  <a:srgbClr val="24292E"/>
                </a:solidFill>
                <a:highlight>
                  <a:srgbClr val="FFFFFF"/>
                </a:highlight>
                <a:latin typeface="Courier New"/>
                <a:ea typeface="Courier New"/>
                <a:cs typeface="Courier New"/>
                <a:sym typeface="Courier New"/>
              </a:rPr>
              <a:t>(</a:t>
            </a:r>
            <a:r>
              <a:rPr lang="vi" sz="850">
                <a:solidFill>
                  <a:srgbClr val="D73A49"/>
                </a:solidFill>
                <a:highlight>
                  <a:srgbClr val="FFFFFF"/>
                </a:highlight>
                <a:latin typeface="Courier New"/>
                <a:ea typeface="Courier New"/>
                <a:cs typeface="Courier New"/>
                <a:sym typeface="Courier New"/>
              </a:rPr>
              <a:t>new</a:t>
            </a:r>
            <a:r>
              <a:rPr lang="vi" sz="850">
                <a:solidFill>
                  <a:srgbClr val="24292E"/>
                </a:solidFill>
                <a:highlight>
                  <a:srgbClr val="FFFFFF"/>
                </a:highlight>
                <a:latin typeface="Courier New"/>
                <a:ea typeface="Courier New"/>
                <a:cs typeface="Courier New"/>
                <a:sym typeface="Courier New"/>
              </a:rPr>
              <a:t> </a:t>
            </a:r>
            <a:r>
              <a:rPr lang="vi" sz="850">
                <a:solidFill>
                  <a:srgbClr val="6F42C1"/>
                </a:solidFill>
                <a:highlight>
                  <a:srgbClr val="FFFFFF"/>
                </a:highlight>
                <a:latin typeface="Courier New"/>
                <a:ea typeface="Courier New"/>
                <a:cs typeface="Courier New"/>
                <a:sym typeface="Courier New"/>
              </a:rPr>
              <a:t>Task2</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Tạo Thread từ Task2</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t1.</a:t>
            </a:r>
            <a:r>
              <a:rPr lang="vi" sz="850">
                <a:solidFill>
                  <a:srgbClr val="6F42C1"/>
                </a:solidFill>
                <a:highlight>
                  <a:srgbClr val="FFFFFF"/>
                </a:highlight>
                <a:latin typeface="Courier New"/>
                <a:ea typeface="Courier New"/>
                <a:cs typeface="Courier New"/>
                <a:sym typeface="Courier New"/>
              </a:rPr>
              <a:t>start</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Chạy Task1</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t2.</a:t>
            </a:r>
            <a:r>
              <a:rPr lang="vi" sz="850">
                <a:solidFill>
                  <a:srgbClr val="6F42C1"/>
                </a:solidFill>
                <a:highlight>
                  <a:srgbClr val="FFFFFF"/>
                </a:highlight>
                <a:latin typeface="Courier New"/>
                <a:ea typeface="Courier New"/>
                <a:cs typeface="Courier New"/>
                <a:sym typeface="Courier New"/>
              </a:rPr>
              <a:t>start</a:t>
            </a:r>
            <a:r>
              <a:rPr lang="vi" sz="850">
                <a:solidFill>
                  <a:srgbClr val="24292E"/>
                </a:solidFill>
                <a:highlight>
                  <a:srgbClr val="FFFFFF"/>
                </a:highlight>
                <a:latin typeface="Courier New"/>
                <a:ea typeface="Courier New"/>
                <a:cs typeface="Courier New"/>
                <a:sym typeface="Courier New"/>
              </a:rPr>
              <a:t>(); </a:t>
            </a:r>
            <a:r>
              <a:rPr lang="vi" sz="850">
                <a:solidFill>
                  <a:srgbClr val="6A737D"/>
                </a:solidFill>
                <a:highlight>
                  <a:srgbClr val="FFFFFF"/>
                </a:highlight>
                <a:latin typeface="Courier New"/>
                <a:ea typeface="Courier New"/>
                <a:cs typeface="Courier New"/>
                <a:sym typeface="Courier New"/>
              </a:rPr>
              <a:t>// Chạy Task2</a:t>
            </a:r>
            <a:endParaRPr sz="8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    }</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50">
                <a:solidFill>
                  <a:srgbClr val="24292E"/>
                </a:solidFill>
                <a:highlight>
                  <a:srgbClr val="FFFFFF"/>
                </a:highlight>
                <a:latin typeface="Courier New"/>
                <a:ea typeface="Courier New"/>
                <a:cs typeface="Courier New"/>
                <a:sym typeface="Courier New"/>
              </a:rPr>
              <a:t>}</a:t>
            </a:r>
            <a:endParaRPr sz="8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5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D73A49"/>
              </a:solidFill>
              <a:highlight>
                <a:srgbClr val="FFFFFF"/>
              </a:highlight>
              <a:latin typeface="Courier New"/>
              <a:ea typeface="Courier New"/>
              <a:cs typeface="Courier New"/>
              <a:sym typeface="Courier New"/>
            </a:endParaRPr>
          </a:p>
        </p:txBody>
      </p:sp>
      <p:cxnSp>
        <p:nvCxnSpPr>
          <p:cNvPr id="324" name="Google Shape;324;p48"/>
          <p:cNvCxnSpPr/>
          <p:nvPr/>
        </p:nvCxnSpPr>
        <p:spPr>
          <a:xfrm>
            <a:off x="4218225" y="965800"/>
            <a:ext cx="0" cy="3764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9"/>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30" name="Google Shape;330;p49"/>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100">
                <a:solidFill>
                  <a:schemeClr val="lt1"/>
                </a:solidFill>
              </a:rPr>
              <a:t>Ví dụ cơ bản về cách sử dụng Thread trong Java </a:t>
            </a:r>
            <a:endParaRPr b="1" sz="2700">
              <a:solidFill>
                <a:schemeClr val="lt1"/>
              </a:solidFill>
            </a:endParaRPr>
          </a:p>
        </p:txBody>
      </p:sp>
      <p:sp>
        <p:nvSpPr>
          <p:cNvPr id="331" name="Google Shape;331;p49"/>
          <p:cNvSpPr txBox="1"/>
          <p:nvPr/>
        </p:nvSpPr>
        <p:spPr>
          <a:xfrm>
            <a:off x="210375" y="715450"/>
            <a:ext cx="3909600" cy="39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vi" sz="1100">
                <a:solidFill>
                  <a:srgbClr val="000000"/>
                </a:solidFill>
              </a:rPr>
              <a:t>Ví dụ: Chạy nhiều </a:t>
            </a:r>
            <a:r>
              <a:rPr b="1" lang="vi" sz="1100">
                <a:solidFill>
                  <a:srgbClr val="188038"/>
                </a:solidFill>
              </a:rPr>
              <a:t>Thread </a:t>
            </a:r>
            <a:r>
              <a:rPr b="1" lang="vi" sz="1100">
                <a:solidFill>
                  <a:srgbClr val="000000"/>
                </a:solidFill>
              </a:rPr>
              <a:t>với </a:t>
            </a:r>
            <a:r>
              <a:rPr b="1" lang="vi" sz="1100">
                <a:solidFill>
                  <a:srgbClr val="188038"/>
                </a:solidFill>
                <a:latin typeface="Roboto Mono"/>
                <a:ea typeface="Roboto Mono"/>
                <a:cs typeface="Roboto Mono"/>
                <a:sym typeface="Roboto Mono"/>
              </a:rPr>
              <a:t>sleep()</a:t>
            </a:r>
            <a:endParaRPr b="1" sz="1300" u="sng">
              <a:solidFill>
                <a:srgbClr val="000000"/>
              </a:solidFill>
            </a:endParaRPr>
          </a:p>
        </p:txBody>
      </p:sp>
      <p:sp>
        <p:nvSpPr>
          <p:cNvPr id="332" name="Google Shape;332;p49"/>
          <p:cNvSpPr txBox="1"/>
          <p:nvPr/>
        </p:nvSpPr>
        <p:spPr>
          <a:xfrm>
            <a:off x="358900" y="1007750"/>
            <a:ext cx="7291500" cy="42168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Task1</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extends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System</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out</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1 đang chạy: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1000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1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InterruptedException</a:t>
            </a:r>
            <a:r>
              <a:rPr lang="vi" sz="750">
                <a:solidFill>
                  <a:srgbClr val="24292E"/>
                </a:solidFill>
                <a:highlight>
                  <a:srgbClr val="FFFFFF"/>
                </a:highlight>
                <a:latin typeface="Courier New"/>
                <a:ea typeface="Courier New"/>
                <a:cs typeface="Courier New"/>
                <a:sym typeface="Courier New"/>
              </a:rPr>
              <a:t> e)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Task2</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implements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Runnable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System</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out</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2 đang chạy: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1500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1.5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InterruptedException</a:t>
            </a:r>
            <a:r>
              <a:rPr lang="vi" sz="750">
                <a:solidFill>
                  <a:srgbClr val="24292E"/>
                </a:solidFill>
                <a:highlight>
                  <a:srgbClr val="FFFFFF"/>
                </a:highlight>
                <a:latin typeface="Courier New"/>
                <a:ea typeface="Courier New"/>
                <a:cs typeface="Courier New"/>
                <a:sym typeface="Courier New"/>
              </a:rPr>
              <a:t> e)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D73A49"/>
              </a:solidFill>
              <a:highlight>
                <a:srgbClr val="FFFFFF"/>
              </a:highlight>
              <a:latin typeface="Courier New"/>
              <a:ea typeface="Courier New"/>
              <a:cs typeface="Courier New"/>
              <a:sym typeface="Courier New"/>
            </a:endParaRPr>
          </a:p>
        </p:txBody>
      </p:sp>
      <p:sp>
        <p:nvSpPr>
          <p:cNvPr id="333" name="Google Shape;333;p49"/>
          <p:cNvSpPr txBox="1"/>
          <p:nvPr/>
        </p:nvSpPr>
        <p:spPr>
          <a:xfrm>
            <a:off x="4119975" y="929300"/>
            <a:ext cx="6055200" cy="437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Task3</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extends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System</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out</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3 đang chạy: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500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0.5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InterruptedException</a:t>
            </a:r>
            <a:r>
              <a:rPr lang="vi" sz="750">
                <a:solidFill>
                  <a:srgbClr val="24292E"/>
                </a:solidFill>
                <a:highlight>
                  <a:srgbClr val="FFFFFF"/>
                </a:highlight>
                <a:latin typeface="Courier New"/>
                <a:ea typeface="Courier New"/>
                <a:cs typeface="Courier New"/>
                <a:sym typeface="Courier New"/>
              </a:rPr>
              <a:t> e)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MultiThreadSleep</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static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main</a:t>
            </a:r>
            <a:r>
              <a:rPr lang="vi" sz="750">
                <a:solidFill>
                  <a:srgbClr val="24292E"/>
                </a:solidFill>
                <a:highlight>
                  <a:srgbClr val="FFFFFF"/>
                </a:highlight>
                <a:latin typeface="Courier New"/>
                <a:ea typeface="Courier New"/>
                <a:cs typeface="Courier New"/>
                <a:sym typeface="Courier New"/>
              </a:rPr>
              <a:t>(</a:t>
            </a:r>
            <a:r>
              <a:rPr lang="vi" sz="750">
                <a:solidFill>
                  <a:srgbClr val="6F42C1"/>
                </a:solidFill>
                <a:highlight>
                  <a:srgbClr val="FFFFFF"/>
                </a:highlight>
                <a:latin typeface="Courier New"/>
                <a:ea typeface="Courier New"/>
                <a:cs typeface="Courier New"/>
                <a:sym typeface="Courier New"/>
              </a:rPr>
              <a:t>String</a:t>
            </a:r>
            <a:r>
              <a:rPr lang="vi" sz="750">
                <a:solidFill>
                  <a:srgbClr val="24292E"/>
                </a:solidFill>
                <a:highlight>
                  <a:srgbClr val="FFFFFF"/>
                </a:highlight>
                <a:latin typeface="Courier New"/>
                <a:ea typeface="Courier New"/>
                <a:cs typeface="Courier New"/>
                <a:sym typeface="Courier New"/>
              </a:rPr>
              <a:t>[] </a:t>
            </a:r>
            <a:r>
              <a:rPr lang="vi" sz="750">
                <a:solidFill>
                  <a:srgbClr val="E36209"/>
                </a:solidFill>
                <a:highlight>
                  <a:srgbClr val="FFFFFF"/>
                </a:highlight>
                <a:latin typeface="Courier New"/>
                <a:ea typeface="Courier New"/>
                <a:cs typeface="Courier New"/>
                <a:sym typeface="Courier New"/>
              </a:rPr>
              <a:t>args</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Task1</a:t>
            </a:r>
            <a:r>
              <a:rPr lang="vi" sz="750">
                <a:solidFill>
                  <a:srgbClr val="24292E"/>
                </a:solidFill>
                <a:highlight>
                  <a:srgbClr val="FFFFFF"/>
                </a:highlight>
                <a:latin typeface="Courier New"/>
                <a:ea typeface="Courier New"/>
                <a:cs typeface="Courier New"/>
                <a:sym typeface="Courier New"/>
              </a:rPr>
              <a:t> t1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Task1</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Task1</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 t2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Task2</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Task2 (Runnable)</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Task3</a:t>
            </a:r>
            <a:r>
              <a:rPr lang="vi" sz="750">
                <a:solidFill>
                  <a:srgbClr val="24292E"/>
                </a:solidFill>
                <a:highlight>
                  <a:srgbClr val="FFFFFF"/>
                </a:highlight>
                <a:latin typeface="Courier New"/>
                <a:ea typeface="Courier New"/>
                <a:cs typeface="Courier New"/>
                <a:sym typeface="Courier New"/>
              </a:rPr>
              <a:t> t3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Task3</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Task3</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t1.</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Chạy Task1</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t2.</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Chạy Task2</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t3.</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Chạy Task3</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6F42C1"/>
              </a:solidFill>
              <a:highlight>
                <a:srgbClr val="FFFFFF"/>
              </a:highlight>
              <a:latin typeface="Courier New"/>
              <a:ea typeface="Courier New"/>
              <a:cs typeface="Courier New"/>
              <a:sym typeface="Courier New"/>
            </a:endParaRPr>
          </a:p>
        </p:txBody>
      </p:sp>
      <p:cxnSp>
        <p:nvCxnSpPr>
          <p:cNvPr id="334" name="Google Shape;334;p49"/>
          <p:cNvCxnSpPr/>
          <p:nvPr/>
        </p:nvCxnSpPr>
        <p:spPr>
          <a:xfrm>
            <a:off x="4119975" y="837275"/>
            <a:ext cx="0" cy="3764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0"/>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40" name="Google Shape;340;p50"/>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100">
                <a:solidFill>
                  <a:schemeClr val="lt1"/>
                </a:solidFill>
              </a:rPr>
              <a:t>Ví dụ cơ bản về cách sử dụng Runnable trong Java </a:t>
            </a:r>
            <a:endParaRPr b="1" sz="2700">
              <a:solidFill>
                <a:schemeClr val="lt1"/>
              </a:solidFill>
            </a:endParaRPr>
          </a:p>
        </p:txBody>
      </p:sp>
      <p:sp>
        <p:nvSpPr>
          <p:cNvPr id="341" name="Google Shape;341;p50"/>
          <p:cNvSpPr txBox="1"/>
          <p:nvPr/>
        </p:nvSpPr>
        <p:spPr>
          <a:xfrm>
            <a:off x="331100" y="669300"/>
            <a:ext cx="3909600" cy="3996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1200"/>
              </a:spcBef>
              <a:spcAft>
                <a:spcPts val="1200"/>
              </a:spcAft>
              <a:buNone/>
            </a:pPr>
            <a:r>
              <a:rPr b="1" lang="vi" sz="1100">
                <a:solidFill>
                  <a:srgbClr val="000000"/>
                </a:solidFill>
              </a:rPr>
              <a:t> Ví dụ: Chạy nhiều </a:t>
            </a:r>
            <a:r>
              <a:rPr b="1" lang="vi" sz="1100">
                <a:solidFill>
                  <a:srgbClr val="188038"/>
                </a:solidFill>
                <a:latin typeface="Roboto Mono"/>
                <a:ea typeface="Roboto Mono"/>
                <a:cs typeface="Roboto Mono"/>
                <a:sym typeface="Roboto Mono"/>
              </a:rPr>
              <a:t>Runnable</a:t>
            </a:r>
            <a:endParaRPr b="1" sz="1300" u="sng">
              <a:solidFill>
                <a:srgbClr val="000000"/>
              </a:solidFill>
            </a:endParaRPr>
          </a:p>
        </p:txBody>
      </p:sp>
      <p:sp>
        <p:nvSpPr>
          <p:cNvPr id="342" name="Google Shape;342;p50"/>
          <p:cNvSpPr txBox="1"/>
          <p:nvPr/>
        </p:nvSpPr>
        <p:spPr>
          <a:xfrm>
            <a:off x="419375" y="892400"/>
            <a:ext cx="7291500" cy="437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rgbClr val="000000"/>
              </a:buClr>
              <a:buSzPts val="1100"/>
              <a:buFont typeface="Arial"/>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Task1</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implements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Runnable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System.out.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1 - Step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1000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1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(InterruptedException </a:t>
            </a:r>
            <a:r>
              <a:rPr lang="vi" sz="750">
                <a:solidFill>
                  <a:srgbClr val="E36209"/>
                </a:solidFill>
                <a:highlight>
                  <a:srgbClr val="FFFFFF"/>
                </a:highlight>
                <a:latin typeface="Courier New"/>
                <a:ea typeface="Courier New"/>
                <a:cs typeface="Courier New"/>
                <a:sym typeface="Courier New"/>
              </a:rPr>
              <a:t>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Task2</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implements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Runnable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System.out.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2 - Step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1200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1.2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(InterruptedException </a:t>
            </a:r>
            <a:r>
              <a:rPr lang="vi" sz="750">
                <a:solidFill>
                  <a:srgbClr val="E36209"/>
                </a:solidFill>
                <a:highlight>
                  <a:srgbClr val="FFFFFF"/>
                </a:highlight>
                <a:latin typeface="Courier New"/>
                <a:ea typeface="Courier New"/>
                <a:cs typeface="Courier New"/>
                <a:sym typeface="Courier New"/>
              </a:rPr>
              <a:t>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750">
              <a:solidFill>
                <a:srgbClr val="D73A49"/>
              </a:solidFill>
              <a:highlight>
                <a:srgbClr val="FFFFFF"/>
              </a:highlight>
              <a:latin typeface="Courier New"/>
              <a:ea typeface="Courier New"/>
              <a:cs typeface="Courier New"/>
              <a:sym typeface="Courier New"/>
            </a:endParaRPr>
          </a:p>
        </p:txBody>
      </p:sp>
      <p:sp>
        <p:nvSpPr>
          <p:cNvPr id="343" name="Google Shape;343;p50"/>
          <p:cNvSpPr txBox="1"/>
          <p:nvPr/>
        </p:nvSpPr>
        <p:spPr>
          <a:xfrm>
            <a:off x="4119975" y="769800"/>
            <a:ext cx="6055200" cy="43737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Clr>
                <a:srgbClr val="000000"/>
              </a:buClr>
              <a:buSzPts val="1100"/>
              <a:buFont typeface="Arial"/>
              <a:buNone/>
            </a:pP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Task3</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implements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Runnable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run</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for</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int</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1</a:t>
            </a:r>
            <a:r>
              <a:rPr lang="vi" sz="750">
                <a:solidFill>
                  <a:srgbClr val="24292E"/>
                </a:solidFill>
                <a:highlight>
                  <a:srgbClr val="FFFFFF"/>
                </a:highlight>
                <a:latin typeface="Courier New"/>
                <a:ea typeface="Courier New"/>
                <a:cs typeface="Courier New"/>
                <a:sym typeface="Courier New"/>
              </a:rPr>
              <a:t>; i </a:t>
            </a:r>
            <a:r>
              <a:rPr lang="vi" sz="750">
                <a:solidFill>
                  <a:srgbClr val="D73A49"/>
                </a:solidFill>
                <a:highlight>
                  <a:srgbClr val="FFFFFF"/>
                </a:highlight>
                <a:latin typeface="Courier New"/>
                <a:ea typeface="Courier New"/>
                <a:cs typeface="Courier New"/>
                <a:sym typeface="Courier New"/>
              </a:rPr>
              <a:t>&lt;=</a:t>
            </a:r>
            <a:r>
              <a:rPr lang="vi" sz="750">
                <a:solidFill>
                  <a:srgbClr val="24292E"/>
                </a:solidFill>
                <a:highlight>
                  <a:srgbClr val="FFFFFF"/>
                </a:highlight>
                <a:latin typeface="Courier New"/>
                <a:ea typeface="Courier New"/>
                <a:cs typeface="Courier New"/>
                <a:sym typeface="Courier New"/>
              </a:rPr>
              <a:t> </a:t>
            </a:r>
            <a:r>
              <a:rPr lang="vi" sz="750">
                <a:solidFill>
                  <a:srgbClr val="005CC5"/>
                </a:solidFill>
                <a:highlight>
                  <a:srgbClr val="FFFFFF"/>
                </a:highlight>
                <a:latin typeface="Courier New"/>
                <a:ea typeface="Courier New"/>
                <a:cs typeface="Courier New"/>
                <a:sym typeface="Courier New"/>
              </a:rPr>
              <a:t>5</a:t>
            </a:r>
            <a:r>
              <a:rPr lang="vi" sz="750">
                <a:solidFill>
                  <a:srgbClr val="24292E"/>
                </a:solidFill>
                <a:highlight>
                  <a:srgbClr val="FFFFFF"/>
                </a:highlight>
                <a:latin typeface="Courier New"/>
                <a:ea typeface="Courier New"/>
                <a:cs typeface="Courier New"/>
                <a:sym typeface="Courier New"/>
              </a:rPr>
              <a:t>; i</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System.out.</a:t>
            </a:r>
            <a:r>
              <a:rPr lang="vi" sz="750">
                <a:solidFill>
                  <a:srgbClr val="6F42C1"/>
                </a:solidFill>
                <a:highlight>
                  <a:srgbClr val="FFFFFF"/>
                </a:highlight>
                <a:latin typeface="Courier New"/>
                <a:ea typeface="Courier New"/>
                <a:cs typeface="Courier New"/>
                <a:sym typeface="Courier New"/>
              </a:rPr>
              <a:t>println</a:t>
            </a:r>
            <a:r>
              <a:rPr lang="vi" sz="750">
                <a:solidFill>
                  <a:srgbClr val="24292E"/>
                </a:solidFill>
                <a:highlight>
                  <a:srgbClr val="FFFFFF"/>
                </a:highlight>
                <a:latin typeface="Courier New"/>
                <a:ea typeface="Courier New"/>
                <a:cs typeface="Courier New"/>
                <a:sym typeface="Courier New"/>
              </a:rPr>
              <a:t>(</a:t>
            </a:r>
            <a:r>
              <a:rPr lang="vi" sz="750">
                <a:solidFill>
                  <a:srgbClr val="032F62"/>
                </a:solidFill>
                <a:highlight>
                  <a:srgbClr val="FFFFFF"/>
                </a:highlight>
                <a:latin typeface="Courier New"/>
                <a:ea typeface="Courier New"/>
                <a:cs typeface="Courier New"/>
                <a:sym typeface="Courier New"/>
              </a:rPr>
              <a:t>"🔔 Task 3 - Step "</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i);</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try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a:t>
            </a:r>
            <a:r>
              <a:rPr lang="vi" sz="750">
                <a:solidFill>
                  <a:srgbClr val="6F42C1"/>
                </a:solidFill>
                <a:highlight>
                  <a:srgbClr val="FFFFFF"/>
                </a:highlight>
                <a:latin typeface="Courier New"/>
                <a:ea typeface="Courier New"/>
                <a:cs typeface="Courier New"/>
                <a:sym typeface="Courier New"/>
              </a:rPr>
              <a:t>sleep</a:t>
            </a:r>
            <a:r>
              <a:rPr lang="vi" sz="750">
                <a:solidFill>
                  <a:srgbClr val="24292E"/>
                </a:solidFill>
                <a:highlight>
                  <a:srgbClr val="FFFFFF"/>
                </a:highlight>
                <a:latin typeface="Courier New"/>
                <a:ea typeface="Courier New"/>
                <a:cs typeface="Courier New"/>
                <a:sym typeface="Courier New"/>
              </a:rPr>
              <a:t>(</a:t>
            </a:r>
            <a:r>
              <a:rPr lang="vi" sz="750">
                <a:solidFill>
                  <a:srgbClr val="005CC5"/>
                </a:solidFill>
                <a:highlight>
                  <a:srgbClr val="FFFFFF"/>
                </a:highlight>
                <a:latin typeface="Courier New"/>
                <a:ea typeface="Courier New"/>
                <a:cs typeface="Courier New"/>
                <a:sym typeface="Courier New"/>
              </a:rPr>
              <a:t>800</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Dừng 0.8 giây</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 </a:t>
            </a:r>
            <a:r>
              <a:rPr lang="vi" sz="750">
                <a:solidFill>
                  <a:srgbClr val="D73A49"/>
                </a:solidFill>
                <a:highlight>
                  <a:srgbClr val="FFFFFF"/>
                </a:highlight>
                <a:latin typeface="Courier New"/>
                <a:ea typeface="Courier New"/>
                <a:cs typeface="Courier New"/>
                <a:sym typeface="Courier New"/>
              </a:rPr>
              <a:t>catch</a:t>
            </a:r>
            <a:r>
              <a:rPr lang="vi" sz="750">
                <a:solidFill>
                  <a:srgbClr val="24292E"/>
                </a:solidFill>
                <a:highlight>
                  <a:srgbClr val="FFFFFF"/>
                </a:highlight>
                <a:latin typeface="Courier New"/>
                <a:ea typeface="Courier New"/>
                <a:cs typeface="Courier New"/>
                <a:sym typeface="Courier New"/>
              </a:rPr>
              <a:t> (InterruptedException </a:t>
            </a:r>
            <a:r>
              <a:rPr lang="vi" sz="750">
                <a:solidFill>
                  <a:srgbClr val="E36209"/>
                </a:solidFill>
                <a:highlight>
                  <a:srgbClr val="FFFFFF"/>
                </a:highlight>
                <a:latin typeface="Courier New"/>
                <a:ea typeface="Courier New"/>
                <a:cs typeface="Courier New"/>
                <a:sym typeface="Courier New"/>
              </a:rPr>
              <a:t>e</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e.</a:t>
            </a:r>
            <a:r>
              <a:rPr lang="vi" sz="750">
                <a:solidFill>
                  <a:srgbClr val="6F42C1"/>
                </a:solidFill>
                <a:highlight>
                  <a:srgbClr val="FFFFFF"/>
                </a:highlight>
                <a:latin typeface="Courier New"/>
                <a:ea typeface="Courier New"/>
                <a:cs typeface="Courier New"/>
                <a:sym typeface="Courier New"/>
              </a:rPr>
              <a:t>printStackTrace</a:t>
            </a: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class</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MultiRunnableOnly</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public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static</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void</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main</a:t>
            </a:r>
            <a:r>
              <a:rPr lang="vi" sz="750">
                <a:solidFill>
                  <a:srgbClr val="24292E"/>
                </a:solidFill>
                <a:highlight>
                  <a:srgbClr val="FFFFFF"/>
                </a:highlight>
                <a:latin typeface="Courier New"/>
                <a:ea typeface="Courier New"/>
                <a:cs typeface="Courier New"/>
                <a:sym typeface="Courier New"/>
              </a:rPr>
              <a:t>(</a:t>
            </a:r>
            <a:r>
              <a:rPr lang="vi" sz="750">
                <a:solidFill>
                  <a:srgbClr val="D73A49"/>
                </a:solidFill>
                <a:highlight>
                  <a:srgbClr val="FFFFFF"/>
                </a:highlight>
                <a:latin typeface="Courier New"/>
                <a:ea typeface="Courier New"/>
                <a:cs typeface="Courier New"/>
                <a:sym typeface="Courier New"/>
              </a:rPr>
              <a:t>String</a:t>
            </a:r>
            <a:r>
              <a:rPr lang="vi" sz="750">
                <a:solidFill>
                  <a:srgbClr val="24292E"/>
                </a:solidFill>
                <a:highlight>
                  <a:srgbClr val="FFFFFF"/>
                </a:highlight>
                <a:latin typeface="Courier New"/>
                <a:ea typeface="Courier New"/>
                <a:cs typeface="Courier New"/>
                <a:sym typeface="Courier New"/>
              </a:rPr>
              <a:t>[] </a:t>
            </a:r>
            <a:r>
              <a:rPr lang="vi" sz="750">
                <a:solidFill>
                  <a:srgbClr val="E36209"/>
                </a:solidFill>
                <a:highlight>
                  <a:srgbClr val="FFFFFF"/>
                </a:highlight>
                <a:latin typeface="Courier New"/>
                <a:ea typeface="Courier New"/>
                <a:cs typeface="Courier New"/>
                <a:sym typeface="Courier New"/>
              </a:rPr>
              <a:t>args</a:t>
            </a: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 t1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Task1</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Task1</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 t2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Task2</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Task2</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Thread t3 </a:t>
            </a:r>
            <a:r>
              <a:rPr lang="vi" sz="750">
                <a:solidFill>
                  <a:srgbClr val="D73A49"/>
                </a:solidFill>
                <a:highlight>
                  <a:srgbClr val="FFFFFF"/>
                </a:highlight>
                <a:latin typeface="Courier New"/>
                <a:ea typeface="Courier New"/>
                <a:cs typeface="Courier New"/>
                <a:sym typeface="Courier New"/>
              </a:rPr>
              <a:t>=</a:t>
            </a:r>
            <a:r>
              <a:rPr lang="vi" sz="750">
                <a:solidFill>
                  <a:srgbClr val="24292E"/>
                </a:solidFill>
                <a:highlight>
                  <a:srgbClr val="FFFFFF"/>
                </a:highlight>
                <a:latin typeface="Courier New"/>
                <a:ea typeface="Courier New"/>
                <a:cs typeface="Courier New"/>
                <a:sym typeface="Courier New"/>
              </a:rPr>
              <a:t> </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Thread</a:t>
            </a:r>
            <a:r>
              <a:rPr lang="vi" sz="750">
                <a:solidFill>
                  <a:srgbClr val="24292E"/>
                </a:solidFill>
                <a:highlight>
                  <a:srgbClr val="FFFFFF"/>
                </a:highlight>
                <a:latin typeface="Courier New"/>
                <a:ea typeface="Courier New"/>
                <a:cs typeface="Courier New"/>
                <a:sym typeface="Courier New"/>
              </a:rPr>
              <a:t>(</a:t>
            </a:r>
            <a:r>
              <a:rPr lang="vi" sz="750">
                <a:solidFill>
                  <a:srgbClr val="D73A49"/>
                </a:solidFill>
                <a:highlight>
                  <a:srgbClr val="FFFFFF"/>
                </a:highlight>
                <a:latin typeface="Courier New"/>
                <a:ea typeface="Courier New"/>
                <a:cs typeface="Courier New"/>
                <a:sym typeface="Courier New"/>
              </a:rPr>
              <a:t>new</a:t>
            </a:r>
            <a:r>
              <a:rPr lang="vi" sz="750">
                <a:solidFill>
                  <a:srgbClr val="24292E"/>
                </a:solidFill>
                <a:highlight>
                  <a:srgbClr val="FFFFFF"/>
                </a:highlight>
                <a:latin typeface="Courier New"/>
                <a:ea typeface="Courier New"/>
                <a:cs typeface="Courier New"/>
                <a:sym typeface="Courier New"/>
              </a:rPr>
              <a:t> </a:t>
            </a:r>
            <a:r>
              <a:rPr lang="vi" sz="750">
                <a:solidFill>
                  <a:srgbClr val="6F42C1"/>
                </a:solidFill>
                <a:highlight>
                  <a:srgbClr val="FFFFFF"/>
                </a:highlight>
                <a:latin typeface="Courier New"/>
                <a:ea typeface="Courier New"/>
                <a:cs typeface="Courier New"/>
                <a:sym typeface="Courier New"/>
              </a:rPr>
              <a:t>Task3</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Tạo Thread từ Task3</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t1.</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Bắt đầu Thread 1</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t2.</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Bắt đầu Thread 2</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t3.</a:t>
            </a:r>
            <a:r>
              <a:rPr lang="vi" sz="750">
                <a:solidFill>
                  <a:srgbClr val="6F42C1"/>
                </a:solidFill>
                <a:highlight>
                  <a:srgbClr val="FFFFFF"/>
                </a:highlight>
                <a:latin typeface="Courier New"/>
                <a:ea typeface="Courier New"/>
                <a:cs typeface="Courier New"/>
                <a:sym typeface="Courier New"/>
              </a:rPr>
              <a:t>start</a:t>
            </a:r>
            <a:r>
              <a:rPr lang="vi" sz="750">
                <a:solidFill>
                  <a:srgbClr val="24292E"/>
                </a:solidFill>
                <a:highlight>
                  <a:srgbClr val="FFFFFF"/>
                </a:highlight>
                <a:latin typeface="Courier New"/>
                <a:ea typeface="Courier New"/>
                <a:cs typeface="Courier New"/>
                <a:sym typeface="Courier New"/>
              </a:rPr>
              <a:t>(); </a:t>
            </a:r>
            <a:r>
              <a:rPr lang="vi" sz="750">
                <a:solidFill>
                  <a:srgbClr val="6A737D"/>
                </a:solidFill>
                <a:highlight>
                  <a:srgbClr val="FFFFFF"/>
                </a:highlight>
                <a:latin typeface="Courier New"/>
                <a:ea typeface="Courier New"/>
                <a:cs typeface="Courier New"/>
                <a:sym typeface="Courier New"/>
              </a:rPr>
              <a:t>// Bắt đầu Thread 3</a:t>
            </a:r>
            <a:endParaRPr sz="75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rPr lang="vi" sz="750">
                <a:solidFill>
                  <a:srgbClr val="24292E"/>
                </a:solidFill>
                <a:highlight>
                  <a:srgbClr val="FFFFFF"/>
                </a:highlight>
                <a:latin typeface="Courier New"/>
                <a:ea typeface="Courier New"/>
                <a:cs typeface="Courier New"/>
                <a:sym typeface="Courier New"/>
              </a:rPr>
              <a:t>}</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Clr>
                <a:srgbClr val="000000"/>
              </a:buClr>
              <a:buSzPts val="1100"/>
              <a:buFont typeface="Arial"/>
              <a:buNone/>
            </a:pPr>
            <a:r>
              <a:t/>
            </a:r>
            <a:endParaRPr sz="750">
              <a:solidFill>
                <a:srgbClr val="D73A49"/>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750">
              <a:solidFill>
                <a:srgbClr val="D73A49"/>
              </a:solidFill>
              <a:highlight>
                <a:srgbClr val="FFFFFF"/>
              </a:highlight>
              <a:latin typeface="Courier New"/>
              <a:ea typeface="Courier New"/>
              <a:cs typeface="Courier New"/>
              <a:sym typeface="Courier New"/>
            </a:endParaRPr>
          </a:p>
        </p:txBody>
      </p:sp>
      <p:cxnSp>
        <p:nvCxnSpPr>
          <p:cNvPr id="344" name="Google Shape;344;p50"/>
          <p:cNvCxnSpPr/>
          <p:nvPr/>
        </p:nvCxnSpPr>
        <p:spPr>
          <a:xfrm>
            <a:off x="4119975" y="837275"/>
            <a:ext cx="0" cy="3764700"/>
          </a:xfrm>
          <a:prstGeom prst="straightConnector1">
            <a:avLst/>
          </a:prstGeom>
          <a:noFill/>
          <a:ln cap="flat" cmpd="sng" w="9525">
            <a:solidFill>
              <a:srgbClr val="595959"/>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1"/>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0" name="Google Shape;350;p51"/>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990"/>
              <a:buFont typeface="Arial"/>
              <a:buNone/>
            </a:pPr>
            <a:r>
              <a:rPr b="1" lang="vi" sz="2100">
                <a:solidFill>
                  <a:srgbClr val="FFFFFF"/>
                </a:solidFill>
              </a:rPr>
              <a:t>So sánh Thread vs Runnable</a:t>
            </a:r>
            <a:endParaRPr b="1" sz="2700">
              <a:solidFill>
                <a:srgbClr val="FFFFFF"/>
              </a:solidFill>
            </a:endParaRPr>
          </a:p>
        </p:txBody>
      </p:sp>
      <p:pic>
        <p:nvPicPr>
          <p:cNvPr id="351" name="Google Shape;351;p51"/>
          <p:cNvPicPr preferRelativeResize="0"/>
          <p:nvPr/>
        </p:nvPicPr>
        <p:blipFill>
          <a:blip r:embed="rId3">
            <a:alphaModFix/>
          </a:blip>
          <a:stretch>
            <a:fillRect/>
          </a:stretch>
        </p:blipFill>
        <p:spPr>
          <a:xfrm>
            <a:off x="518700" y="1258950"/>
            <a:ext cx="8106600" cy="26256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 name="Shape 355"/>
        <p:cNvGrpSpPr/>
        <p:nvPr/>
      </p:nvGrpSpPr>
      <p:grpSpPr>
        <a:xfrm>
          <a:off x="0" y="0"/>
          <a:ext cx="0" cy="0"/>
          <a:chOff x="0" y="0"/>
          <a:chExt cx="0" cy="0"/>
        </a:xfrm>
      </p:grpSpPr>
      <p:sp>
        <p:nvSpPr>
          <p:cNvPr id="356" name="Google Shape;356;p52"/>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57" name="Google Shape;357;p52"/>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400"/>
              </a:spcAft>
              <a:buNone/>
            </a:pPr>
            <a:r>
              <a:rPr b="1" lang="vi" sz="2100">
                <a:solidFill>
                  <a:schemeClr val="lt1"/>
                </a:solidFill>
              </a:rPr>
              <a:t>Khi nào dùng Thread và khi nào dùng Runnable?</a:t>
            </a:r>
            <a:r>
              <a:rPr b="1" lang="vi" sz="2100">
                <a:solidFill>
                  <a:schemeClr val="lt1"/>
                </a:solidFill>
              </a:rPr>
              <a:t> </a:t>
            </a:r>
            <a:endParaRPr b="1" sz="2700">
              <a:solidFill>
                <a:schemeClr val="lt1"/>
              </a:solidFill>
            </a:endParaRPr>
          </a:p>
        </p:txBody>
      </p:sp>
      <p:pic>
        <p:nvPicPr>
          <p:cNvPr id="358" name="Google Shape;358;p52"/>
          <p:cNvPicPr preferRelativeResize="0"/>
          <p:nvPr/>
        </p:nvPicPr>
        <p:blipFill>
          <a:blip r:embed="rId3">
            <a:alphaModFix/>
          </a:blip>
          <a:stretch>
            <a:fillRect/>
          </a:stretch>
        </p:blipFill>
        <p:spPr>
          <a:xfrm>
            <a:off x="800400" y="1111150"/>
            <a:ext cx="7543200" cy="1468375"/>
          </a:xfrm>
          <a:prstGeom prst="rect">
            <a:avLst/>
          </a:prstGeom>
          <a:noFill/>
          <a:ln>
            <a:noFill/>
          </a:ln>
        </p:spPr>
      </p:pic>
      <p:sp>
        <p:nvSpPr>
          <p:cNvPr id="359" name="Google Shape;359;p52"/>
          <p:cNvSpPr txBox="1"/>
          <p:nvPr/>
        </p:nvSpPr>
        <p:spPr>
          <a:xfrm>
            <a:off x="595450" y="2310450"/>
            <a:ext cx="1572300" cy="827400"/>
          </a:xfrm>
          <a:prstGeom prst="rect">
            <a:avLst/>
          </a:prstGeom>
          <a:noFill/>
          <a:ln>
            <a:noFill/>
          </a:ln>
        </p:spPr>
        <p:txBody>
          <a:bodyPr anchorCtr="0" anchor="b" bIns="91425" lIns="91425" spcFirstLastPara="1" rIns="91425" wrap="square" tIns="91425">
            <a:noAutofit/>
          </a:bodyPr>
          <a:lstStyle/>
          <a:p>
            <a:pPr indent="0" lvl="0" marL="0" rtl="0" algn="ctr">
              <a:lnSpc>
                <a:spcPct val="115000"/>
              </a:lnSpc>
              <a:spcBef>
                <a:spcPts val="1800"/>
              </a:spcBef>
              <a:spcAft>
                <a:spcPts val="0"/>
              </a:spcAft>
              <a:buNone/>
            </a:pPr>
            <a:r>
              <a:t/>
            </a:r>
            <a:endParaRPr b="1" sz="1300"/>
          </a:p>
          <a:p>
            <a:pPr indent="0" lvl="0" marL="0" rtl="0" algn="ctr">
              <a:lnSpc>
                <a:spcPct val="115000"/>
              </a:lnSpc>
              <a:spcBef>
                <a:spcPts val="1800"/>
              </a:spcBef>
              <a:spcAft>
                <a:spcPts val="400"/>
              </a:spcAft>
              <a:buNone/>
            </a:pPr>
            <a:r>
              <a:rPr b="1" lang="vi" sz="1300"/>
              <a:t>Nhận xét:</a:t>
            </a:r>
            <a:endParaRPr b="1" sz="1300"/>
          </a:p>
        </p:txBody>
      </p:sp>
      <p:sp>
        <p:nvSpPr>
          <p:cNvPr id="360" name="Google Shape;360;p52"/>
          <p:cNvSpPr txBox="1"/>
          <p:nvPr/>
        </p:nvSpPr>
        <p:spPr>
          <a:xfrm>
            <a:off x="899640" y="3061650"/>
            <a:ext cx="7385700" cy="861900"/>
          </a:xfrm>
          <a:prstGeom prst="rect">
            <a:avLst/>
          </a:prstGeom>
          <a:noFill/>
          <a:ln>
            <a:noFill/>
          </a:ln>
        </p:spPr>
        <p:txBody>
          <a:bodyPr anchorCtr="0" anchor="t" bIns="91425" lIns="91425" spcFirstLastPara="1" rIns="91425" wrap="square" tIns="91425">
            <a:spAutoFit/>
          </a:bodyPr>
          <a:lstStyle/>
          <a:p>
            <a:pPr indent="-298450" lvl="0" marL="457200" rtl="0" algn="just">
              <a:spcBef>
                <a:spcPts val="0"/>
              </a:spcBef>
              <a:spcAft>
                <a:spcPts val="0"/>
              </a:spcAft>
              <a:buSzPts val="1100"/>
              <a:buChar char="-"/>
            </a:pPr>
            <a:r>
              <a:rPr lang="vi" sz="1100">
                <a:solidFill>
                  <a:srgbClr val="000000"/>
                </a:solidFill>
              </a:rPr>
              <a:t>Một class vừa có thể </a:t>
            </a:r>
            <a:r>
              <a:rPr b="1" lang="vi" sz="1100">
                <a:solidFill>
                  <a:srgbClr val="000000"/>
                </a:solidFill>
              </a:rPr>
              <a:t>kế thừa một lớp khác</a:t>
            </a:r>
            <a:r>
              <a:rPr lang="vi" sz="1100">
                <a:solidFill>
                  <a:srgbClr val="000000"/>
                </a:solidFill>
              </a:rPr>
              <a:t>, vừa chạy đa luồng, thì </a:t>
            </a:r>
            <a:r>
              <a:rPr lang="vi" sz="1100">
                <a:solidFill>
                  <a:srgbClr val="188038"/>
                </a:solidFill>
              </a:rPr>
              <a:t>Runnable</a:t>
            </a:r>
            <a:r>
              <a:rPr lang="vi" sz="1100">
                <a:solidFill>
                  <a:srgbClr val="000000"/>
                </a:solidFill>
              </a:rPr>
              <a:t> là lựa chọn tốt nhất.</a:t>
            </a:r>
            <a:endParaRPr sz="1100">
              <a:solidFill>
                <a:srgbClr val="000000"/>
              </a:solidFill>
            </a:endParaRPr>
          </a:p>
          <a:p>
            <a:pPr indent="-298450" lvl="0" marL="457200" rtl="0" algn="just">
              <a:spcBef>
                <a:spcPts val="0"/>
              </a:spcBef>
              <a:spcAft>
                <a:spcPts val="0"/>
              </a:spcAft>
              <a:buSzPts val="1100"/>
              <a:buChar char="-"/>
            </a:pPr>
            <a:r>
              <a:rPr lang="vi" sz="1100">
                <a:solidFill>
                  <a:srgbClr val="000000"/>
                </a:solidFill>
              </a:rPr>
              <a:t>Cùng một nhiệm vụ (</a:t>
            </a:r>
            <a:r>
              <a:rPr lang="vi" sz="1100">
                <a:solidFill>
                  <a:srgbClr val="188038"/>
                </a:solidFill>
              </a:rPr>
              <a:t>Runnable</a:t>
            </a:r>
            <a:r>
              <a:rPr lang="vi" sz="1100">
                <a:solidFill>
                  <a:srgbClr val="000000"/>
                </a:solidFill>
              </a:rPr>
              <a:t>) trên </a:t>
            </a:r>
            <a:r>
              <a:rPr b="1" lang="vi" sz="1100">
                <a:solidFill>
                  <a:srgbClr val="000000"/>
                </a:solidFill>
              </a:rPr>
              <a:t>nhiều luồng khác nhau</a:t>
            </a:r>
            <a:r>
              <a:rPr lang="vi" sz="1100">
                <a:solidFill>
                  <a:srgbClr val="000000"/>
                </a:solidFill>
              </a:rPr>
              <a:t>, </a:t>
            </a:r>
            <a:r>
              <a:rPr lang="vi" sz="1100">
                <a:solidFill>
                  <a:srgbClr val="188038"/>
                </a:solidFill>
                <a:latin typeface="Roboto Mono"/>
                <a:ea typeface="Roboto Mono"/>
                <a:cs typeface="Roboto Mono"/>
                <a:sym typeface="Roboto Mono"/>
              </a:rPr>
              <a:t>Runnable</a:t>
            </a:r>
            <a:r>
              <a:rPr lang="vi" sz="1100">
                <a:solidFill>
                  <a:srgbClr val="000000"/>
                </a:solidFill>
              </a:rPr>
              <a:t> giúp tiết kiệm tài nguyên hơn so với </a:t>
            </a:r>
            <a:r>
              <a:rPr lang="vi" sz="1100">
                <a:solidFill>
                  <a:srgbClr val="188038"/>
                </a:solidFill>
                <a:latin typeface="Roboto Mono"/>
                <a:ea typeface="Roboto Mono"/>
                <a:cs typeface="Roboto Mono"/>
                <a:sym typeface="Roboto Mono"/>
              </a:rPr>
              <a:t>Thread</a:t>
            </a:r>
            <a:endParaRPr sz="1100">
              <a:solidFill>
                <a:srgbClr val="000000"/>
              </a:solidFill>
              <a:latin typeface="Roboto Mono"/>
              <a:ea typeface="Roboto Mono"/>
              <a:cs typeface="Roboto Mono"/>
              <a:sym typeface="Roboto Mono"/>
            </a:endParaRPr>
          </a:p>
          <a:p>
            <a:pPr indent="-298450" lvl="0" marL="457200" rtl="0" algn="just">
              <a:spcBef>
                <a:spcPts val="0"/>
              </a:spcBef>
              <a:spcAft>
                <a:spcPts val="0"/>
              </a:spcAft>
              <a:buClr>
                <a:srgbClr val="188038"/>
              </a:buClr>
              <a:buSzPts val="1100"/>
              <a:buFont typeface="Roboto Mono"/>
              <a:buChar char="-"/>
            </a:pPr>
            <a:r>
              <a:rPr lang="vi" sz="1100">
                <a:solidFill>
                  <a:srgbClr val="188038"/>
                </a:solidFill>
                <a:latin typeface="Roboto Mono"/>
                <a:ea typeface="Roboto Mono"/>
                <a:cs typeface="Roboto Mono"/>
                <a:sym typeface="Roboto Mono"/>
              </a:rPr>
              <a:t>Runnable</a:t>
            </a:r>
            <a:r>
              <a:rPr lang="vi" sz="1100">
                <a:solidFill>
                  <a:srgbClr val="000000"/>
                </a:solidFill>
              </a:rPr>
              <a:t> có thể </a:t>
            </a:r>
            <a:r>
              <a:rPr b="1" lang="vi" sz="1100">
                <a:solidFill>
                  <a:srgbClr val="000000"/>
                </a:solidFill>
              </a:rPr>
              <a:t>chia sẻ dữ liệu</a:t>
            </a:r>
            <a:r>
              <a:rPr lang="vi" sz="1100">
                <a:solidFill>
                  <a:srgbClr val="000000"/>
                </a:solidFill>
              </a:rPr>
              <a:t> giữa các luồng một cách dễ dàng hơn so với </a:t>
            </a:r>
            <a:r>
              <a:rPr lang="vi" sz="1100">
                <a:solidFill>
                  <a:srgbClr val="188038"/>
                </a:solidFill>
                <a:latin typeface="Roboto Mono"/>
                <a:ea typeface="Roboto Mono"/>
                <a:cs typeface="Roboto Mono"/>
                <a:sym typeface="Roboto Mono"/>
              </a:rPr>
              <a:t>Thread</a:t>
            </a:r>
            <a:r>
              <a:rPr lang="vi" sz="1100">
                <a:solidFill>
                  <a:srgbClr val="000000"/>
                </a:solidFill>
              </a:rPr>
              <a:t>.</a:t>
            </a:r>
            <a:endParaRPr sz="1100">
              <a:solidFill>
                <a:srgbClr val="188038"/>
              </a:solidFill>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3"/>
          <p:cNvSpPr/>
          <p:nvPr/>
        </p:nvSpPr>
        <p:spPr>
          <a:xfrm>
            <a:off x="-27800" y="-34297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66" name="Google Shape;366;p53"/>
          <p:cNvSpPr txBox="1"/>
          <p:nvPr/>
        </p:nvSpPr>
        <p:spPr>
          <a:xfrm>
            <a:off x="343375" y="-27450"/>
            <a:ext cx="320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100">
              <a:solidFill>
                <a:schemeClr val="lt1"/>
              </a:solidFill>
              <a:latin typeface="Calibri"/>
              <a:ea typeface="Calibri"/>
              <a:cs typeface="Calibri"/>
              <a:sym typeface="Calibri"/>
            </a:endParaRPr>
          </a:p>
        </p:txBody>
      </p:sp>
      <p:sp>
        <p:nvSpPr>
          <p:cNvPr id="367" name="Google Shape;367;p53"/>
          <p:cNvSpPr txBox="1"/>
          <p:nvPr/>
        </p:nvSpPr>
        <p:spPr>
          <a:xfrm>
            <a:off x="418825" y="627700"/>
            <a:ext cx="8520600" cy="4048800"/>
          </a:xfrm>
          <a:prstGeom prst="rect">
            <a:avLst/>
          </a:prstGeom>
          <a:noFill/>
          <a:ln>
            <a:noFill/>
          </a:ln>
        </p:spPr>
        <p:txBody>
          <a:bodyPr anchorCtr="0" anchor="t" bIns="91425" lIns="91425" spcFirstLastPara="1" rIns="91425" wrap="square" tIns="91425">
            <a:normAutofit fontScale="40000" lnSpcReduction="20000"/>
          </a:bodyPr>
          <a:lstStyle/>
          <a:p>
            <a:pPr indent="0" lvl="0" marL="0" rtl="0" algn="l">
              <a:lnSpc>
                <a:spcPct val="115000"/>
              </a:lnSpc>
              <a:spcBef>
                <a:spcPts val="1800"/>
              </a:spcBef>
              <a:spcAft>
                <a:spcPts val="0"/>
              </a:spcAft>
              <a:buNone/>
            </a:pPr>
            <a:r>
              <a:rPr b="1" lang="vi" sz="3100">
                <a:solidFill>
                  <a:srgbClr val="000000"/>
                </a:solidFill>
              </a:rPr>
              <a:t> Ý tưởng của </a:t>
            </a:r>
            <a:r>
              <a:rPr b="1" lang="vi" sz="3100">
                <a:solidFill>
                  <a:srgbClr val="188038"/>
                </a:solidFill>
                <a:latin typeface="Roboto Mono"/>
                <a:ea typeface="Roboto Mono"/>
                <a:cs typeface="Roboto Mono"/>
                <a:sym typeface="Roboto Mono"/>
              </a:rPr>
              <a:t>SensorServer.java</a:t>
            </a:r>
            <a:endParaRPr b="1" sz="3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lang="vi" sz="2500">
                <a:solidFill>
                  <a:srgbClr val="000000"/>
                </a:solidFill>
              </a:rPr>
              <a:t> </a:t>
            </a:r>
            <a:r>
              <a:rPr b="1" lang="vi" sz="2500">
                <a:solidFill>
                  <a:srgbClr val="000000"/>
                </a:solidFill>
              </a:rPr>
              <a:t>Server hoạt động như một trung tâm tiếp nhận dữ liệu từ các cảm biến.</a:t>
            </a:r>
            <a:endParaRPr b="1" sz="2500">
              <a:solidFill>
                <a:srgbClr val="000000"/>
              </a:solidFill>
            </a:endParaRPr>
          </a:p>
          <a:p>
            <a:pPr indent="0" lvl="0" marL="0" rtl="0" algn="l">
              <a:lnSpc>
                <a:spcPct val="115000"/>
              </a:lnSpc>
              <a:spcBef>
                <a:spcPts val="1400"/>
              </a:spcBef>
              <a:spcAft>
                <a:spcPts val="0"/>
              </a:spcAft>
              <a:buNone/>
            </a:pPr>
            <a:r>
              <a:rPr b="1" lang="vi" sz="2700">
                <a:solidFill>
                  <a:srgbClr val="000000"/>
                </a:solidFill>
              </a:rPr>
              <a:t>Cách hoạt động:</a:t>
            </a:r>
            <a:endParaRPr b="1" sz="2700">
              <a:solidFill>
                <a:srgbClr val="000000"/>
              </a:solidFill>
            </a:endParaRPr>
          </a:p>
          <a:p>
            <a:pPr indent="-292100" lvl="0" marL="457200" rtl="0" algn="l">
              <a:lnSpc>
                <a:spcPct val="115000"/>
              </a:lnSpc>
              <a:spcBef>
                <a:spcPts val="1200"/>
              </a:spcBef>
              <a:spcAft>
                <a:spcPts val="0"/>
              </a:spcAft>
              <a:buClr>
                <a:srgbClr val="000000"/>
              </a:buClr>
              <a:buSzPct val="100000"/>
              <a:buChar char="●"/>
            </a:pPr>
            <a:r>
              <a:rPr b="1" lang="vi" sz="2500">
                <a:solidFill>
                  <a:srgbClr val="000000"/>
                </a:solidFill>
              </a:rPr>
              <a:t>Mở một ServerSocket trên cổng </a:t>
            </a:r>
            <a:r>
              <a:rPr b="1" lang="vi" sz="2500">
                <a:solidFill>
                  <a:srgbClr val="188038"/>
                </a:solidFill>
                <a:latin typeface="Roboto Mono"/>
                <a:ea typeface="Roboto Mono"/>
                <a:cs typeface="Roboto Mono"/>
                <a:sym typeface="Roboto Mono"/>
              </a:rPr>
              <a:t>12345</a:t>
            </a:r>
            <a:r>
              <a:rPr lang="vi" sz="2500">
                <a:solidFill>
                  <a:srgbClr val="000000"/>
                </a:solidFill>
              </a:rPr>
              <a:t>.</a:t>
            </a:r>
            <a:endParaRPr sz="2500">
              <a:solidFill>
                <a:srgbClr val="000000"/>
              </a:solidFill>
            </a:endParaRPr>
          </a:p>
          <a:p>
            <a:pPr indent="-292100" lvl="0" marL="457200" rtl="0" algn="l">
              <a:lnSpc>
                <a:spcPct val="115000"/>
              </a:lnSpc>
              <a:spcBef>
                <a:spcPts val="0"/>
              </a:spcBef>
              <a:spcAft>
                <a:spcPts val="0"/>
              </a:spcAft>
              <a:buClr>
                <a:srgbClr val="000000"/>
              </a:buClr>
              <a:buSzPct val="100000"/>
              <a:buChar char="●"/>
            </a:pPr>
            <a:r>
              <a:rPr b="1" lang="vi" sz="2500">
                <a:solidFill>
                  <a:srgbClr val="000000"/>
                </a:solidFill>
              </a:rPr>
              <a:t>Chờ các cảm biến (clients) kết nối vào</a:t>
            </a:r>
            <a:r>
              <a:rPr lang="vi" sz="2500">
                <a:solidFill>
                  <a:srgbClr val="000000"/>
                </a:solidFill>
              </a:rPr>
              <a:t>.</a:t>
            </a:r>
            <a:endParaRPr sz="2500">
              <a:solidFill>
                <a:srgbClr val="000000"/>
              </a:solidFill>
            </a:endParaRPr>
          </a:p>
          <a:p>
            <a:pPr indent="-292100" lvl="0" marL="457200" rtl="0" algn="l">
              <a:lnSpc>
                <a:spcPct val="115000"/>
              </a:lnSpc>
              <a:spcBef>
                <a:spcPts val="0"/>
              </a:spcBef>
              <a:spcAft>
                <a:spcPts val="0"/>
              </a:spcAft>
              <a:buClr>
                <a:srgbClr val="000000"/>
              </a:buClr>
              <a:buSzPct val="100000"/>
              <a:buChar char="●"/>
            </a:pPr>
            <a:r>
              <a:rPr b="1" lang="vi" sz="2500">
                <a:solidFill>
                  <a:srgbClr val="000000"/>
                </a:solidFill>
              </a:rPr>
              <a:t>Khi có cảm biến kết nối, tạo một luồng mới để xử lý dữ liệu của cảm biến đó</a:t>
            </a:r>
            <a:r>
              <a:rPr lang="vi" sz="2500">
                <a:solidFill>
                  <a:srgbClr val="000000"/>
                </a:solidFill>
              </a:rPr>
              <a:t>.</a:t>
            </a:r>
            <a:endParaRPr sz="2500">
              <a:solidFill>
                <a:srgbClr val="000000"/>
              </a:solidFill>
            </a:endParaRPr>
          </a:p>
          <a:p>
            <a:pPr indent="-292100" lvl="0" marL="457200" rtl="0" algn="l">
              <a:lnSpc>
                <a:spcPct val="115000"/>
              </a:lnSpc>
              <a:spcBef>
                <a:spcPts val="0"/>
              </a:spcBef>
              <a:spcAft>
                <a:spcPts val="0"/>
              </a:spcAft>
              <a:buClr>
                <a:srgbClr val="000000"/>
              </a:buClr>
              <a:buSzPct val="100000"/>
              <a:buChar char="●"/>
            </a:pPr>
            <a:r>
              <a:rPr b="1" lang="vi" sz="2500">
                <a:solidFill>
                  <a:srgbClr val="000000"/>
                </a:solidFill>
              </a:rPr>
              <a:t>Nhận và in dữ liệu từ cảm biến</a:t>
            </a:r>
            <a:r>
              <a:rPr lang="vi" sz="2500">
                <a:solidFill>
                  <a:srgbClr val="000000"/>
                </a:solidFill>
              </a:rPr>
              <a:t>.</a:t>
            </a:r>
            <a:endParaRPr sz="2500">
              <a:solidFill>
                <a:srgbClr val="000000"/>
              </a:solidFill>
            </a:endParaRPr>
          </a:p>
          <a:p>
            <a:pPr indent="-276860" lvl="0" marL="457200" rtl="0" algn="l">
              <a:lnSpc>
                <a:spcPct val="115000"/>
              </a:lnSpc>
              <a:spcBef>
                <a:spcPts val="0"/>
              </a:spcBef>
              <a:spcAft>
                <a:spcPts val="0"/>
              </a:spcAft>
              <a:buClr>
                <a:srgbClr val="000000"/>
              </a:buClr>
              <a:buSzPct val="76000"/>
              <a:buChar char="●"/>
            </a:pPr>
            <a:r>
              <a:rPr b="1" lang="vi" sz="2500">
                <a:solidFill>
                  <a:srgbClr val="000000"/>
                </a:solidFill>
              </a:rPr>
              <a:t>Tiếp tục lắng nghe cảm biến khác mà không bị chặn</a:t>
            </a:r>
            <a:r>
              <a:rPr lang="vi" sz="2500">
                <a:solidFill>
                  <a:srgbClr val="000000"/>
                </a:solidFill>
              </a:rPr>
              <a:t>.</a:t>
            </a:r>
            <a:endParaRPr sz="2500">
              <a:solidFill>
                <a:srgbClr val="000000"/>
              </a:solidFill>
            </a:endParaRPr>
          </a:p>
          <a:p>
            <a:pPr indent="0" lvl="0" marL="0" rtl="0" algn="l">
              <a:lnSpc>
                <a:spcPct val="115000"/>
              </a:lnSpc>
              <a:spcBef>
                <a:spcPts val="1200"/>
              </a:spcBef>
              <a:spcAft>
                <a:spcPts val="0"/>
              </a:spcAft>
              <a:buNone/>
            </a:pPr>
            <a:r>
              <a:rPr b="1" lang="vi" sz="3100">
                <a:solidFill>
                  <a:srgbClr val="000000"/>
                </a:solidFill>
              </a:rPr>
              <a:t>Ý tưởng của </a:t>
            </a:r>
            <a:r>
              <a:rPr b="1" lang="vi" sz="3100">
                <a:solidFill>
                  <a:srgbClr val="188038"/>
                </a:solidFill>
                <a:latin typeface="Roboto Mono"/>
                <a:ea typeface="Roboto Mono"/>
                <a:cs typeface="Roboto Mono"/>
                <a:sym typeface="Roboto Mono"/>
              </a:rPr>
              <a:t>SensorClient.java</a:t>
            </a:r>
            <a:endParaRPr b="1" sz="3100">
              <a:solidFill>
                <a:srgbClr val="188038"/>
              </a:solidFill>
              <a:latin typeface="Roboto Mono"/>
              <a:ea typeface="Roboto Mono"/>
              <a:cs typeface="Roboto Mono"/>
              <a:sym typeface="Roboto Mono"/>
            </a:endParaRPr>
          </a:p>
          <a:p>
            <a:pPr indent="0" lvl="0" marL="0" rtl="0" algn="l">
              <a:lnSpc>
                <a:spcPct val="115000"/>
              </a:lnSpc>
              <a:spcBef>
                <a:spcPts val="1200"/>
              </a:spcBef>
              <a:spcAft>
                <a:spcPts val="0"/>
              </a:spcAft>
              <a:buNone/>
            </a:pPr>
            <a:r>
              <a:rPr b="1" lang="vi" sz="2500">
                <a:solidFill>
                  <a:srgbClr val="000000"/>
                </a:solidFill>
              </a:rPr>
              <a:t>Mô phỏng 2 cảm biến gửi dữ liệu đến server một cách độc lập.</a:t>
            </a:r>
            <a:endParaRPr b="1" sz="2500">
              <a:solidFill>
                <a:srgbClr val="000000"/>
              </a:solidFill>
            </a:endParaRPr>
          </a:p>
          <a:p>
            <a:pPr indent="0" lvl="0" marL="0" rtl="0" algn="l">
              <a:lnSpc>
                <a:spcPct val="115000"/>
              </a:lnSpc>
              <a:spcBef>
                <a:spcPts val="1400"/>
              </a:spcBef>
              <a:spcAft>
                <a:spcPts val="0"/>
              </a:spcAft>
              <a:buNone/>
            </a:pPr>
            <a:r>
              <a:rPr b="1" lang="vi" sz="2700">
                <a:solidFill>
                  <a:srgbClr val="000000"/>
                </a:solidFill>
              </a:rPr>
              <a:t>Cách hoạt động:</a:t>
            </a:r>
            <a:endParaRPr b="1" sz="2700">
              <a:solidFill>
                <a:srgbClr val="000000"/>
              </a:solidFill>
            </a:endParaRPr>
          </a:p>
          <a:p>
            <a:pPr indent="-292100" lvl="0" marL="457200" rtl="0" algn="l">
              <a:lnSpc>
                <a:spcPct val="115000"/>
              </a:lnSpc>
              <a:spcBef>
                <a:spcPts val="1200"/>
              </a:spcBef>
              <a:spcAft>
                <a:spcPts val="0"/>
              </a:spcAft>
              <a:buClr>
                <a:srgbClr val="000000"/>
              </a:buClr>
              <a:buSzPct val="100000"/>
              <a:buAutoNum type="arabicPeriod"/>
            </a:pPr>
            <a:r>
              <a:rPr b="1" lang="vi" sz="2500">
                <a:solidFill>
                  <a:srgbClr val="000000"/>
                </a:solidFill>
              </a:rPr>
              <a:t>Tạo ra 4 cảm biến</a:t>
            </a:r>
            <a:r>
              <a:rPr lang="vi" sz="2500">
                <a:solidFill>
                  <a:srgbClr val="000000"/>
                </a:solidFill>
              </a:rPr>
              <a:t>: DHT11 (nhiệt độ), MQ2 (khí gas)</a:t>
            </a:r>
            <a:endParaRPr sz="2500">
              <a:solidFill>
                <a:srgbClr val="000000"/>
              </a:solidFill>
            </a:endParaRPr>
          </a:p>
          <a:p>
            <a:pPr indent="-292100" lvl="0" marL="457200" rtl="0" algn="l">
              <a:lnSpc>
                <a:spcPct val="115000"/>
              </a:lnSpc>
              <a:spcBef>
                <a:spcPts val="0"/>
              </a:spcBef>
              <a:spcAft>
                <a:spcPts val="0"/>
              </a:spcAft>
              <a:buClr>
                <a:srgbClr val="000000"/>
              </a:buClr>
              <a:buSzPct val="100000"/>
              <a:buAutoNum type="arabicPeriod"/>
            </a:pPr>
            <a:r>
              <a:rPr b="1" lang="vi" sz="2500">
                <a:solidFill>
                  <a:srgbClr val="000000"/>
                </a:solidFill>
              </a:rPr>
              <a:t>Mỗi cảm biến chạy trên một </a:t>
            </a:r>
            <a:r>
              <a:rPr b="1" lang="vi" sz="2500">
                <a:solidFill>
                  <a:srgbClr val="188038"/>
                </a:solidFill>
                <a:latin typeface="Roboto Mono"/>
                <a:ea typeface="Roboto Mono"/>
                <a:cs typeface="Roboto Mono"/>
                <a:sym typeface="Roboto Mono"/>
              </a:rPr>
              <a:t>Thread</a:t>
            </a:r>
            <a:r>
              <a:rPr b="1" lang="vi" sz="2500">
                <a:solidFill>
                  <a:srgbClr val="000000"/>
                </a:solidFill>
              </a:rPr>
              <a:t> riêng</a:t>
            </a:r>
            <a:r>
              <a:rPr lang="vi" sz="2500">
                <a:solidFill>
                  <a:srgbClr val="000000"/>
                </a:solidFill>
              </a:rPr>
              <a:t>, tự động gửi dữ liệu đến server.</a:t>
            </a:r>
            <a:endParaRPr sz="2500">
              <a:solidFill>
                <a:srgbClr val="000000"/>
              </a:solidFill>
            </a:endParaRPr>
          </a:p>
          <a:p>
            <a:pPr indent="-292100" lvl="0" marL="457200" rtl="0" algn="l">
              <a:lnSpc>
                <a:spcPct val="115000"/>
              </a:lnSpc>
              <a:spcBef>
                <a:spcPts val="0"/>
              </a:spcBef>
              <a:spcAft>
                <a:spcPts val="0"/>
              </a:spcAft>
              <a:buClr>
                <a:srgbClr val="000000"/>
              </a:buClr>
              <a:buSzPct val="100000"/>
              <a:buAutoNum type="arabicPeriod"/>
            </a:pPr>
            <a:r>
              <a:rPr b="1" lang="vi" sz="2500">
                <a:solidFill>
                  <a:srgbClr val="000000"/>
                </a:solidFill>
              </a:rPr>
              <a:t>Mỗi 2 giây, cảm biến gửi một giá trị ngẫu nhiên</a:t>
            </a:r>
            <a:r>
              <a:rPr lang="vi" sz="2500">
                <a:solidFill>
                  <a:srgbClr val="000000"/>
                </a:solidFill>
              </a:rPr>
              <a:t>.</a:t>
            </a:r>
            <a:endParaRPr sz="2500">
              <a:solidFill>
                <a:srgbClr val="000000"/>
              </a:solidFill>
            </a:endParaRPr>
          </a:p>
          <a:p>
            <a:pPr indent="-292100" lvl="0" marL="457200" rtl="0" algn="l">
              <a:lnSpc>
                <a:spcPct val="115000"/>
              </a:lnSpc>
              <a:spcBef>
                <a:spcPts val="0"/>
              </a:spcBef>
              <a:spcAft>
                <a:spcPts val="0"/>
              </a:spcAft>
              <a:buClr>
                <a:srgbClr val="000000"/>
              </a:buClr>
              <a:buSzPct val="100000"/>
              <a:buAutoNum type="arabicPeriod"/>
            </a:pPr>
            <a:r>
              <a:rPr b="1" lang="vi" sz="2500">
                <a:solidFill>
                  <a:srgbClr val="000000"/>
                </a:solidFill>
              </a:rPr>
              <a:t>Sau 5 lần gửi, cảm biến tự động đóng kết nối</a:t>
            </a:r>
            <a:r>
              <a:rPr lang="vi" sz="2500">
                <a:solidFill>
                  <a:srgbClr val="000000"/>
                </a:solidFill>
              </a:rPr>
              <a:t>.</a:t>
            </a:r>
            <a:endParaRPr sz="2500">
              <a:solidFill>
                <a:srgbClr val="000000"/>
              </a:solidFill>
            </a:endParaRPr>
          </a:p>
          <a:p>
            <a:pPr indent="0" lvl="0" marL="0" rtl="0" algn="l">
              <a:spcBef>
                <a:spcPts val="1200"/>
              </a:spcBef>
              <a:spcAft>
                <a:spcPts val="0"/>
              </a:spcAft>
              <a:buNone/>
            </a:pPr>
            <a:r>
              <a:t/>
            </a:r>
            <a:endParaRPr sz="4600">
              <a:solidFill>
                <a:srgbClr val="000000"/>
              </a:solidFill>
              <a:latin typeface="Calibri"/>
              <a:ea typeface="Calibri"/>
              <a:cs typeface="Calibri"/>
              <a:sym typeface="Calibri"/>
            </a:endParaRPr>
          </a:p>
          <a:p>
            <a:pPr indent="0" lvl="0" marL="0" rtl="0" algn="l">
              <a:spcBef>
                <a:spcPts val="0"/>
              </a:spcBef>
              <a:spcAft>
                <a:spcPts val="0"/>
              </a:spcAft>
              <a:buNone/>
            </a:pPr>
            <a:r>
              <a:t/>
            </a:r>
            <a:endParaRPr b="1" sz="1100">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36"/>
          <p:cNvSpPr txBox="1"/>
          <p:nvPr/>
        </p:nvSpPr>
        <p:spPr>
          <a:xfrm>
            <a:off x="506800" y="553250"/>
            <a:ext cx="8310600" cy="3671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Arial"/>
              <a:buNone/>
            </a:pPr>
            <a:r>
              <a:rPr b="1" i="0" lang="vi" sz="2700" u="none" cap="none" strike="noStrike">
                <a:solidFill>
                  <a:srgbClr val="FFFFFF"/>
                </a:solidFill>
                <a:latin typeface="Arial"/>
                <a:ea typeface="Arial"/>
                <a:cs typeface="Arial"/>
                <a:sym typeface="Arial"/>
              </a:rPr>
              <a:t>PHẦN </a:t>
            </a:r>
            <a:r>
              <a:rPr b="1" lang="vi" sz="2700">
                <a:solidFill>
                  <a:srgbClr val="FFFFFF"/>
                </a:solidFill>
                <a:latin typeface="Arial"/>
                <a:ea typeface="Arial"/>
                <a:cs typeface="Arial"/>
                <a:sym typeface="Arial"/>
              </a:rPr>
              <a:t>III</a:t>
            </a:r>
            <a:endParaRPr b="1" i="0" sz="2700" u="none" cap="none" strike="noStrike">
              <a:solidFill>
                <a:srgbClr val="FFFFFF"/>
              </a:solidFill>
              <a:latin typeface="Arial"/>
              <a:ea typeface="Arial"/>
              <a:cs typeface="Arial"/>
              <a:sym typeface="Arial"/>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PHẦN 1:</a:t>
            </a:r>
            <a:endParaRPr b="1" sz="6000">
              <a:solidFill>
                <a:schemeClr val="accent1"/>
              </a:solidFill>
              <a:latin typeface="Roboto"/>
              <a:ea typeface="Roboto"/>
              <a:cs typeface="Roboto"/>
              <a:sym typeface="Roboto"/>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GIỚI THIỆU HỆ THỐNG THỜI GIAN THỰC</a:t>
            </a:r>
            <a:endParaRPr b="1" sz="6000">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216" name="Google Shape;216;p36"/>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4"/>
          <p:cNvSpPr/>
          <p:nvPr/>
        </p:nvSpPr>
        <p:spPr>
          <a:xfrm>
            <a:off x="-27800" y="-34297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73" name="Google Shape;373;p54"/>
          <p:cNvSpPr txBox="1"/>
          <p:nvPr/>
        </p:nvSpPr>
        <p:spPr>
          <a:xfrm>
            <a:off x="145150" y="448750"/>
            <a:ext cx="4274700" cy="46530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800">
                <a:solidFill>
                  <a:srgbClr val="D73A49"/>
                </a:solidFill>
                <a:highlight>
                  <a:srgbClr val="FFFFFF"/>
                </a:highlight>
                <a:latin typeface="Courier New"/>
                <a:ea typeface="Courier New"/>
                <a:cs typeface="Courier New"/>
                <a:sym typeface="Courier New"/>
              </a:rPr>
              <a:t>import</a:t>
            </a:r>
            <a:r>
              <a:rPr lang="vi" sz="800">
                <a:solidFill>
                  <a:srgbClr val="24292E"/>
                </a:solidFill>
                <a:highlight>
                  <a:srgbClr val="FFFFFF"/>
                </a:highlight>
                <a:latin typeface="Courier New"/>
                <a:ea typeface="Courier New"/>
                <a:cs typeface="Courier New"/>
                <a:sym typeface="Courier New"/>
              </a:rPr>
              <a:t> java.io.</a:t>
            </a:r>
            <a:r>
              <a:rPr lang="vi" sz="800">
                <a:solidFill>
                  <a:srgbClr val="005CC5"/>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D73A49"/>
                </a:solidFill>
                <a:highlight>
                  <a:srgbClr val="FFFFFF"/>
                </a:highlight>
                <a:latin typeface="Courier New"/>
                <a:ea typeface="Courier New"/>
                <a:cs typeface="Courier New"/>
                <a:sym typeface="Courier New"/>
              </a:rPr>
              <a:t>import</a:t>
            </a:r>
            <a:r>
              <a:rPr lang="vi" sz="800">
                <a:solidFill>
                  <a:srgbClr val="24292E"/>
                </a:solidFill>
                <a:highlight>
                  <a:srgbClr val="FFFFFF"/>
                </a:highlight>
                <a:latin typeface="Courier New"/>
                <a:ea typeface="Courier New"/>
                <a:cs typeface="Courier New"/>
                <a:sym typeface="Courier New"/>
              </a:rPr>
              <a:t> java.net.</a:t>
            </a:r>
            <a:r>
              <a:rPr lang="vi" sz="800">
                <a:solidFill>
                  <a:srgbClr val="005CC5"/>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D73A49"/>
                </a:solidFill>
                <a:highlight>
                  <a:srgbClr val="FFFFFF"/>
                </a:highlight>
                <a:latin typeface="Courier New"/>
                <a:ea typeface="Courier New"/>
                <a:cs typeface="Courier New"/>
                <a:sym typeface="Courier New"/>
              </a:rPr>
              <a:t>public</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class</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SensorServer</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public</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static</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void</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main</a:t>
            </a:r>
            <a:r>
              <a:rPr lang="vi" sz="800">
                <a:solidFill>
                  <a:srgbClr val="24292E"/>
                </a:solidFill>
                <a:highlight>
                  <a:srgbClr val="FFFFFF"/>
                </a:highlight>
                <a:latin typeface="Courier New"/>
                <a:ea typeface="Courier New"/>
                <a:cs typeface="Courier New"/>
                <a:sym typeface="Courier New"/>
              </a:rPr>
              <a:t>(</a:t>
            </a:r>
            <a:r>
              <a:rPr lang="vi" sz="800">
                <a:solidFill>
                  <a:srgbClr val="D73A49"/>
                </a:solidFill>
                <a:highlight>
                  <a:srgbClr val="FFFFFF"/>
                </a:highlight>
                <a:latin typeface="Courier New"/>
                <a:ea typeface="Courier New"/>
                <a:cs typeface="Courier New"/>
                <a:sym typeface="Courier New"/>
              </a:rPr>
              <a:t>String</a:t>
            </a:r>
            <a:r>
              <a:rPr lang="vi" sz="800">
                <a:solidFill>
                  <a:srgbClr val="24292E"/>
                </a:solidFill>
                <a:highlight>
                  <a:srgbClr val="FFFFFF"/>
                </a:highlight>
                <a:latin typeface="Courier New"/>
                <a:ea typeface="Courier New"/>
                <a:cs typeface="Courier New"/>
                <a:sym typeface="Courier New"/>
              </a:rPr>
              <a:t>[] </a:t>
            </a:r>
            <a:r>
              <a:rPr lang="vi" sz="800">
                <a:solidFill>
                  <a:srgbClr val="E36209"/>
                </a:solidFill>
                <a:highlight>
                  <a:srgbClr val="FFFFFF"/>
                </a:highlight>
                <a:latin typeface="Courier New"/>
                <a:ea typeface="Courier New"/>
                <a:cs typeface="Courier New"/>
                <a:sym typeface="Courier New"/>
              </a:rPr>
              <a:t>args</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int</a:t>
            </a:r>
            <a:r>
              <a:rPr lang="vi" sz="800">
                <a:solidFill>
                  <a:srgbClr val="24292E"/>
                </a:solidFill>
                <a:highlight>
                  <a:srgbClr val="FFFFFF"/>
                </a:highlight>
                <a:latin typeface="Courier New"/>
                <a:ea typeface="Courier New"/>
                <a:cs typeface="Courier New"/>
                <a:sym typeface="Courier New"/>
              </a:rPr>
              <a:t> port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a:t>
            </a:r>
            <a:r>
              <a:rPr lang="vi" sz="800">
                <a:solidFill>
                  <a:srgbClr val="005CC5"/>
                </a:solidFill>
                <a:highlight>
                  <a:srgbClr val="FFFFFF"/>
                </a:highlight>
                <a:latin typeface="Courier New"/>
                <a:ea typeface="Courier New"/>
                <a:cs typeface="Courier New"/>
                <a:sym typeface="Courier New"/>
              </a:rPr>
              <a:t>12345</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try</a:t>
            </a:r>
            <a:r>
              <a:rPr lang="vi" sz="800">
                <a:solidFill>
                  <a:srgbClr val="24292E"/>
                </a:solidFill>
                <a:highlight>
                  <a:srgbClr val="FFFFFF"/>
                </a:highlight>
                <a:latin typeface="Courier New"/>
                <a:ea typeface="Courier New"/>
                <a:cs typeface="Courier New"/>
                <a:sym typeface="Courier New"/>
              </a:rPr>
              <a:t> (ServerSocket serverSocket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new</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ServerSocket</a:t>
            </a:r>
            <a:r>
              <a:rPr lang="vi" sz="800">
                <a:solidFill>
                  <a:srgbClr val="24292E"/>
                </a:solidFill>
                <a:highlight>
                  <a:srgbClr val="FFFFFF"/>
                </a:highlight>
                <a:latin typeface="Courier New"/>
                <a:ea typeface="Courier New"/>
                <a:cs typeface="Courier New"/>
                <a:sym typeface="Courier New"/>
              </a:rPr>
              <a:t>(port))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Server đang chờ kết nối trên cổng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port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a:t>
            </a:r>
            <a:r>
              <a:rPr lang="vi" sz="800">
                <a:solidFill>
                  <a:srgbClr val="032F62"/>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while</a:t>
            </a:r>
            <a:r>
              <a:rPr lang="vi" sz="800">
                <a:solidFill>
                  <a:srgbClr val="24292E"/>
                </a:solidFill>
                <a:highlight>
                  <a:srgbClr val="FFFFFF"/>
                </a:highlight>
                <a:latin typeface="Courier New"/>
                <a:ea typeface="Courier New"/>
                <a:cs typeface="Courier New"/>
                <a:sym typeface="Courier New"/>
              </a:rPr>
              <a:t> (</a:t>
            </a:r>
            <a:r>
              <a:rPr lang="vi" sz="800">
                <a:solidFill>
                  <a:srgbClr val="005CC5"/>
                </a:solidFill>
                <a:highlight>
                  <a:srgbClr val="FFFFFF"/>
                </a:highlight>
                <a:latin typeface="Courier New"/>
                <a:ea typeface="Courier New"/>
                <a:cs typeface="Courier New"/>
                <a:sym typeface="Courier New"/>
              </a:rPr>
              <a:t>true</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Socket clientSocket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serverSocket.</a:t>
            </a:r>
            <a:r>
              <a:rPr lang="vi" sz="800">
                <a:solidFill>
                  <a:srgbClr val="6F42C1"/>
                </a:solidFill>
                <a:highlight>
                  <a:srgbClr val="FFFFFF"/>
                </a:highlight>
                <a:latin typeface="Courier New"/>
                <a:ea typeface="Courier New"/>
                <a:cs typeface="Courier New"/>
                <a:sym typeface="Courier New"/>
              </a:rPr>
              <a:t>accept</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Sensor kết nối: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clientSocket.</a:t>
            </a:r>
            <a:r>
              <a:rPr lang="vi" sz="800">
                <a:solidFill>
                  <a:srgbClr val="6F42C1"/>
                </a:solidFill>
                <a:highlight>
                  <a:srgbClr val="FFFFFF"/>
                </a:highlight>
                <a:latin typeface="Courier New"/>
                <a:ea typeface="Courier New"/>
                <a:cs typeface="Courier New"/>
                <a:sym typeface="Courier New"/>
              </a:rPr>
              <a:t>getInetAddress</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6A737D"/>
                </a:solidFill>
                <a:highlight>
                  <a:srgbClr val="FFFFFF"/>
                </a:highlight>
                <a:latin typeface="Courier New"/>
                <a:ea typeface="Courier New"/>
                <a:cs typeface="Courier New"/>
                <a:sym typeface="Courier New"/>
              </a:rPr>
              <a:t>// Mỗi client sẽ được xử lý bởi 1 thread riêng biệt</a:t>
            </a:r>
            <a:endParaRPr sz="8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new</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Thread</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-&gt;</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try</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BufferedReader in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new</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BufferedReader</a:t>
            </a:r>
            <a:r>
              <a:rPr lang="vi" sz="800">
                <a:solidFill>
                  <a:srgbClr val="24292E"/>
                </a:solidFill>
                <a:highlight>
                  <a:srgbClr val="FFFFFF"/>
                </a:highlight>
                <a:latin typeface="Courier New"/>
                <a:ea typeface="Courier New"/>
                <a:cs typeface="Courier New"/>
                <a:sym typeface="Courier New"/>
              </a:rPr>
              <a:t>(</a:t>
            </a:r>
            <a:r>
              <a:rPr lang="vi" sz="800">
                <a:solidFill>
                  <a:srgbClr val="D73A49"/>
                </a:solidFill>
                <a:highlight>
                  <a:srgbClr val="FFFFFF"/>
                </a:highlight>
                <a:latin typeface="Courier New"/>
                <a:ea typeface="Courier New"/>
                <a:cs typeface="Courier New"/>
                <a:sym typeface="Courier New"/>
              </a:rPr>
              <a:t>new</a:t>
            </a: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InputStreamReader</a:t>
            </a:r>
            <a:r>
              <a:rPr lang="vi" sz="800">
                <a:solidFill>
                  <a:srgbClr val="24292E"/>
                </a:solidFill>
                <a:highlight>
                  <a:srgbClr val="FFFFFF"/>
                </a:highlight>
                <a:latin typeface="Courier New"/>
                <a:ea typeface="Courier New"/>
                <a:cs typeface="Courier New"/>
                <a:sym typeface="Courier New"/>
              </a:rPr>
              <a:t>(clientSocket.</a:t>
            </a:r>
            <a:r>
              <a:rPr lang="vi" sz="800">
                <a:solidFill>
                  <a:srgbClr val="6F42C1"/>
                </a:solidFill>
                <a:highlight>
                  <a:srgbClr val="FFFFFF"/>
                </a:highlight>
                <a:latin typeface="Courier New"/>
                <a:ea typeface="Courier New"/>
                <a:cs typeface="Courier New"/>
                <a:sym typeface="Courier New"/>
              </a:rPr>
              <a:t>getInputStream</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String input;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while</a:t>
            </a:r>
            <a:r>
              <a:rPr lang="vi" sz="800">
                <a:solidFill>
                  <a:srgbClr val="24292E"/>
                </a:solidFill>
                <a:highlight>
                  <a:srgbClr val="FFFFFF"/>
                </a:highlight>
                <a:latin typeface="Courier New"/>
                <a:ea typeface="Courier New"/>
                <a:cs typeface="Courier New"/>
                <a:sym typeface="Courier New"/>
              </a:rPr>
              <a:t> ((input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in.</a:t>
            </a:r>
            <a:r>
              <a:rPr lang="vi" sz="800">
                <a:solidFill>
                  <a:srgbClr val="6F42C1"/>
                </a:solidFill>
                <a:highlight>
                  <a:srgbClr val="FFFFFF"/>
                </a:highlight>
                <a:latin typeface="Courier New"/>
                <a:ea typeface="Courier New"/>
                <a:cs typeface="Courier New"/>
                <a:sym typeface="Courier New"/>
              </a:rPr>
              <a:t>readLine</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a:t>
            </a:r>
            <a:r>
              <a:rPr lang="vi" sz="800">
                <a:solidFill>
                  <a:srgbClr val="005CC5"/>
                </a:solidFill>
                <a:highlight>
                  <a:srgbClr val="FFFFFF"/>
                </a:highlight>
                <a:latin typeface="Courier New"/>
                <a:ea typeface="Courier New"/>
                <a:cs typeface="Courier New"/>
                <a:sym typeface="Courier New"/>
              </a:rPr>
              <a:t>null</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Nhận dữ liệu từ Sensor: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input);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D73A49"/>
              </a:solidFill>
              <a:highlight>
                <a:srgbClr val="FFFFFF"/>
              </a:highlight>
              <a:latin typeface="Courier New"/>
              <a:ea typeface="Courier New"/>
              <a:cs typeface="Courier New"/>
              <a:sym typeface="Courier New"/>
            </a:endParaRPr>
          </a:p>
        </p:txBody>
      </p:sp>
      <p:sp>
        <p:nvSpPr>
          <p:cNvPr id="374" name="Google Shape;374;p54"/>
          <p:cNvSpPr txBox="1"/>
          <p:nvPr/>
        </p:nvSpPr>
        <p:spPr>
          <a:xfrm>
            <a:off x="4724425" y="480450"/>
            <a:ext cx="4175100" cy="36501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catch</a:t>
            </a:r>
            <a:r>
              <a:rPr lang="vi" sz="800">
                <a:solidFill>
                  <a:srgbClr val="24292E"/>
                </a:solidFill>
                <a:highlight>
                  <a:srgbClr val="FFFFFF"/>
                </a:highlight>
                <a:latin typeface="Courier New"/>
                <a:ea typeface="Courier New"/>
                <a:cs typeface="Courier New"/>
                <a:sym typeface="Courier New"/>
              </a:rPr>
              <a:t> (IOException </a:t>
            </a:r>
            <a:r>
              <a:rPr lang="vi" sz="800">
                <a:solidFill>
                  <a:srgbClr val="E36209"/>
                </a:solidFill>
                <a:highlight>
                  <a:srgbClr val="FFFFFF"/>
                </a:highlight>
                <a:latin typeface="Courier New"/>
                <a:ea typeface="Courier New"/>
                <a:cs typeface="Courier New"/>
                <a:sym typeface="Courier New"/>
              </a:rPr>
              <a:t>e</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Lỗi khi đọc dữ liệu từ Sensor: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e.</a:t>
            </a:r>
            <a:r>
              <a:rPr lang="vi" sz="800">
                <a:solidFill>
                  <a:srgbClr val="6F42C1"/>
                </a:solidFill>
                <a:highlight>
                  <a:srgbClr val="FFFFFF"/>
                </a:highlight>
                <a:latin typeface="Courier New"/>
                <a:ea typeface="Courier New"/>
                <a:cs typeface="Courier New"/>
                <a:sym typeface="Courier New"/>
              </a:rPr>
              <a:t>getMessage</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 </a:t>
            </a:r>
            <a:r>
              <a:rPr lang="vi" sz="800">
                <a:solidFill>
                  <a:srgbClr val="D73A49"/>
                </a:solidFill>
                <a:highlight>
                  <a:srgbClr val="FFFFFF"/>
                </a:highlight>
                <a:latin typeface="Courier New"/>
                <a:ea typeface="Courier New"/>
                <a:cs typeface="Courier New"/>
                <a:sym typeface="Courier New"/>
              </a:rPr>
              <a:t>finally</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try</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clientSocket.</a:t>
            </a:r>
            <a:r>
              <a:rPr lang="vi" sz="800">
                <a:solidFill>
                  <a:srgbClr val="6F42C1"/>
                </a:solidFill>
                <a:highlight>
                  <a:srgbClr val="FFFFFF"/>
                </a:highlight>
                <a:latin typeface="Courier New"/>
                <a:ea typeface="Courier New"/>
                <a:cs typeface="Courier New"/>
                <a:sym typeface="Courier New"/>
              </a:rPr>
              <a:t>close</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 </a:t>
            </a:r>
            <a:r>
              <a:rPr lang="vi" sz="800">
                <a:solidFill>
                  <a:srgbClr val="D73A49"/>
                </a:solidFill>
                <a:highlight>
                  <a:srgbClr val="FFFFFF"/>
                </a:highlight>
                <a:latin typeface="Courier New"/>
                <a:ea typeface="Courier New"/>
                <a:cs typeface="Courier New"/>
                <a:sym typeface="Courier New"/>
              </a:rPr>
              <a:t>catch</a:t>
            </a:r>
            <a:r>
              <a:rPr lang="vi" sz="800">
                <a:solidFill>
                  <a:srgbClr val="24292E"/>
                </a:solidFill>
                <a:highlight>
                  <a:srgbClr val="FFFFFF"/>
                </a:highlight>
                <a:latin typeface="Courier New"/>
                <a:ea typeface="Courier New"/>
                <a:cs typeface="Courier New"/>
                <a:sym typeface="Courier New"/>
              </a:rPr>
              <a:t> (IOException </a:t>
            </a:r>
            <a:r>
              <a:rPr lang="vi" sz="800">
                <a:solidFill>
                  <a:srgbClr val="E36209"/>
                </a:solidFill>
                <a:highlight>
                  <a:srgbClr val="FFFFFF"/>
                </a:highlight>
                <a:latin typeface="Courier New"/>
                <a:ea typeface="Courier New"/>
                <a:cs typeface="Courier New"/>
                <a:sym typeface="Courier New"/>
              </a:rPr>
              <a:t>e</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Lỗi khi đóng kết nối: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e.</a:t>
            </a:r>
            <a:r>
              <a:rPr lang="vi" sz="800">
                <a:solidFill>
                  <a:srgbClr val="6F42C1"/>
                </a:solidFill>
                <a:highlight>
                  <a:srgbClr val="FFFFFF"/>
                </a:highlight>
                <a:latin typeface="Courier New"/>
                <a:ea typeface="Courier New"/>
                <a:cs typeface="Courier New"/>
                <a:sym typeface="Courier New"/>
              </a:rPr>
              <a:t>getMessage</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r>
              <a:rPr lang="vi" sz="800">
                <a:solidFill>
                  <a:srgbClr val="6F42C1"/>
                </a:solidFill>
                <a:highlight>
                  <a:srgbClr val="FFFFFF"/>
                </a:highlight>
                <a:latin typeface="Courier New"/>
                <a:ea typeface="Courier New"/>
                <a:cs typeface="Courier New"/>
                <a:sym typeface="Courier New"/>
              </a:rPr>
              <a:t>start</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 </a:t>
            </a:r>
            <a:r>
              <a:rPr lang="vi" sz="800">
                <a:solidFill>
                  <a:srgbClr val="D73A49"/>
                </a:solidFill>
                <a:highlight>
                  <a:srgbClr val="FFFFFF"/>
                </a:highlight>
                <a:latin typeface="Courier New"/>
                <a:ea typeface="Courier New"/>
                <a:cs typeface="Courier New"/>
                <a:sym typeface="Courier New"/>
              </a:rPr>
              <a:t>catch</a:t>
            </a:r>
            <a:r>
              <a:rPr lang="vi" sz="800">
                <a:solidFill>
                  <a:srgbClr val="24292E"/>
                </a:solidFill>
                <a:highlight>
                  <a:srgbClr val="FFFFFF"/>
                </a:highlight>
                <a:latin typeface="Courier New"/>
                <a:ea typeface="Courier New"/>
                <a:cs typeface="Courier New"/>
                <a:sym typeface="Courier New"/>
              </a:rPr>
              <a:t> (IOException </a:t>
            </a:r>
            <a:r>
              <a:rPr lang="vi" sz="800">
                <a:solidFill>
                  <a:srgbClr val="E36209"/>
                </a:solidFill>
                <a:highlight>
                  <a:srgbClr val="FFFFFF"/>
                </a:highlight>
                <a:latin typeface="Courier New"/>
                <a:ea typeface="Courier New"/>
                <a:cs typeface="Courier New"/>
                <a:sym typeface="Courier New"/>
              </a:rPr>
              <a:t>e</a:t>
            </a: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System.out.</a:t>
            </a:r>
            <a:r>
              <a:rPr lang="vi" sz="800">
                <a:solidFill>
                  <a:srgbClr val="6F42C1"/>
                </a:solidFill>
                <a:highlight>
                  <a:srgbClr val="FFFFFF"/>
                </a:highlight>
                <a:latin typeface="Courier New"/>
                <a:ea typeface="Courier New"/>
                <a:cs typeface="Courier New"/>
                <a:sym typeface="Courier New"/>
              </a:rPr>
              <a:t>println</a:t>
            </a:r>
            <a:r>
              <a:rPr lang="vi" sz="800">
                <a:solidFill>
                  <a:srgbClr val="24292E"/>
                </a:solidFill>
                <a:highlight>
                  <a:srgbClr val="FFFFFF"/>
                </a:highlight>
                <a:latin typeface="Courier New"/>
                <a:ea typeface="Courier New"/>
                <a:cs typeface="Courier New"/>
                <a:sym typeface="Courier New"/>
              </a:rPr>
              <a:t>(</a:t>
            </a:r>
            <a:r>
              <a:rPr lang="vi" sz="800">
                <a:solidFill>
                  <a:srgbClr val="032F62"/>
                </a:solidFill>
                <a:highlight>
                  <a:srgbClr val="FFFFFF"/>
                </a:highlight>
                <a:latin typeface="Courier New"/>
                <a:ea typeface="Courier New"/>
                <a:cs typeface="Courier New"/>
                <a:sym typeface="Courier New"/>
              </a:rPr>
              <a:t>" Không thể khởi động server: "</a:t>
            </a:r>
            <a:r>
              <a:rPr lang="vi" sz="800">
                <a:solidFill>
                  <a:srgbClr val="24292E"/>
                </a:solidFill>
                <a:highlight>
                  <a:srgbClr val="FFFFFF"/>
                </a:highlight>
                <a:latin typeface="Courier New"/>
                <a:ea typeface="Courier New"/>
                <a:cs typeface="Courier New"/>
                <a:sym typeface="Courier New"/>
              </a:rPr>
              <a:t> </a:t>
            </a:r>
            <a:r>
              <a:rPr lang="vi" sz="800">
                <a:solidFill>
                  <a:srgbClr val="D73A49"/>
                </a:solidFill>
                <a:highlight>
                  <a:srgbClr val="FFFFFF"/>
                </a:highlight>
                <a:latin typeface="Courier New"/>
                <a:ea typeface="Courier New"/>
                <a:cs typeface="Courier New"/>
                <a:sym typeface="Courier New"/>
              </a:rPr>
              <a:t>+</a:t>
            </a:r>
            <a:r>
              <a:rPr lang="vi" sz="800">
                <a:solidFill>
                  <a:srgbClr val="24292E"/>
                </a:solidFill>
                <a:highlight>
                  <a:srgbClr val="FFFFFF"/>
                </a:highlight>
                <a:latin typeface="Courier New"/>
                <a:ea typeface="Courier New"/>
                <a:cs typeface="Courier New"/>
                <a:sym typeface="Courier New"/>
              </a:rPr>
              <a:t> e.</a:t>
            </a:r>
            <a:r>
              <a:rPr lang="vi" sz="800">
                <a:solidFill>
                  <a:srgbClr val="6F42C1"/>
                </a:solidFill>
                <a:highlight>
                  <a:srgbClr val="FFFFFF"/>
                </a:highlight>
                <a:latin typeface="Courier New"/>
                <a:ea typeface="Courier New"/>
                <a:cs typeface="Courier New"/>
                <a:sym typeface="Courier New"/>
              </a:rPr>
              <a:t>getMessage</a:t>
            </a: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800">
                <a:solidFill>
                  <a:srgbClr val="24292E"/>
                </a:solidFill>
                <a:highlight>
                  <a:srgbClr val="FFFFFF"/>
                </a:highlight>
                <a:latin typeface="Courier New"/>
                <a:ea typeface="Courier New"/>
                <a:cs typeface="Courier New"/>
                <a:sym typeface="Courier New"/>
              </a:rPr>
              <a:t>}</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800">
              <a:solidFill>
                <a:srgbClr val="D73A49"/>
              </a:solidFill>
              <a:highlight>
                <a:srgbClr val="FFFFFF"/>
              </a:highlight>
              <a:latin typeface="Courier New"/>
              <a:ea typeface="Courier New"/>
              <a:cs typeface="Courier New"/>
              <a:sym typeface="Courier New"/>
            </a:endParaRPr>
          </a:p>
        </p:txBody>
      </p:sp>
      <p:cxnSp>
        <p:nvCxnSpPr>
          <p:cNvPr id="375" name="Google Shape;375;p54"/>
          <p:cNvCxnSpPr/>
          <p:nvPr/>
        </p:nvCxnSpPr>
        <p:spPr>
          <a:xfrm flipH="1">
            <a:off x="4526250" y="656950"/>
            <a:ext cx="4800" cy="4236600"/>
          </a:xfrm>
          <a:prstGeom prst="straightConnector1">
            <a:avLst/>
          </a:prstGeom>
          <a:noFill/>
          <a:ln cap="flat" cmpd="sng" w="9525">
            <a:solidFill>
              <a:srgbClr val="595959"/>
            </a:solidFill>
            <a:prstDash val="solid"/>
            <a:round/>
            <a:headEnd len="med" w="med" type="none"/>
            <a:tailEnd len="med" w="med" type="none"/>
          </a:ln>
        </p:spPr>
      </p:cxnSp>
      <p:sp>
        <p:nvSpPr>
          <p:cNvPr id="376" name="Google Shape;376;p54"/>
          <p:cNvSpPr txBox="1"/>
          <p:nvPr/>
        </p:nvSpPr>
        <p:spPr>
          <a:xfrm>
            <a:off x="343375" y="-27450"/>
            <a:ext cx="320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100">
                <a:solidFill>
                  <a:schemeClr val="lt1"/>
                </a:solidFill>
                <a:latin typeface="Calibri"/>
                <a:ea typeface="Calibri"/>
                <a:cs typeface="Calibri"/>
                <a:sym typeface="Calibri"/>
              </a:rPr>
              <a:t>Server</a:t>
            </a:r>
            <a:endParaRPr sz="2100">
              <a:solidFill>
                <a:schemeClr val="lt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5"/>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82" name="Google Shape;382;p55"/>
          <p:cNvSpPr txBox="1"/>
          <p:nvPr/>
        </p:nvSpPr>
        <p:spPr>
          <a:xfrm>
            <a:off x="271900" y="724825"/>
            <a:ext cx="4076100" cy="41625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600">
                <a:solidFill>
                  <a:srgbClr val="D73A49"/>
                </a:solidFill>
                <a:highlight>
                  <a:srgbClr val="FFFFFF"/>
                </a:highlight>
                <a:latin typeface="Courier New"/>
                <a:ea typeface="Courier New"/>
                <a:cs typeface="Courier New"/>
                <a:sym typeface="Courier New"/>
              </a:rPr>
              <a:t>import</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java</a:t>
            </a:r>
            <a:r>
              <a:rPr lang="vi" sz="600">
                <a:solidFill>
                  <a:srgbClr val="24292E"/>
                </a:solidFill>
                <a:highlight>
                  <a:srgbClr val="FFFFFF"/>
                </a:highlight>
                <a:latin typeface="Courier New"/>
                <a:ea typeface="Courier New"/>
                <a:cs typeface="Courier New"/>
                <a:sym typeface="Courier New"/>
              </a:rPr>
              <a:t>.</a:t>
            </a:r>
            <a:r>
              <a:rPr lang="vi" sz="600">
                <a:solidFill>
                  <a:srgbClr val="6F42C1"/>
                </a:solidFill>
                <a:highlight>
                  <a:srgbClr val="FFFFFF"/>
                </a:highlight>
                <a:latin typeface="Courier New"/>
                <a:ea typeface="Courier New"/>
                <a:cs typeface="Courier New"/>
                <a:sym typeface="Courier New"/>
              </a:rPr>
              <a:t>io</a:t>
            </a:r>
            <a:r>
              <a:rPr lang="vi" sz="600">
                <a:solidFill>
                  <a:srgbClr val="24292E"/>
                </a:solidFill>
                <a:highlight>
                  <a:srgbClr val="FFFFFF"/>
                </a:highlight>
                <a:latin typeface="Courier New"/>
                <a:ea typeface="Courier New"/>
                <a:cs typeface="Courier New"/>
                <a:sym typeface="Courier New"/>
              </a:rPr>
              <a:t>.</a:t>
            </a:r>
            <a:r>
              <a:rPr lang="vi" sz="600">
                <a:solidFill>
                  <a:srgbClr val="005CC5"/>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D73A49"/>
                </a:solidFill>
                <a:highlight>
                  <a:srgbClr val="FFFFFF"/>
                </a:highlight>
                <a:latin typeface="Courier New"/>
                <a:ea typeface="Courier New"/>
                <a:cs typeface="Courier New"/>
                <a:sym typeface="Courier New"/>
              </a:rPr>
              <a:t>import</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java</a:t>
            </a:r>
            <a:r>
              <a:rPr lang="vi" sz="600">
                <a:solidFill>
                  <a:srgbClr val="24292E"/>
                </a:solidFill>
                <a:highlight>
                  <a:srgbClr val="FFFFFF"/>
                </a:highlight>
                <a:latin typeface="Courier New"/>
                <a:ea typeface="Courier New"/>
                <a:cs typeface="Courier New"/>
                <a:sym typeface="Courier New"/>
              </a:rPr>
              <a:t>.</a:t>
            </a:r>
            <a:r>
              <a:rPr lang="vi" sz="600">
                <a:solidFill>
                  <a:srgbClr val="6F42C1"/>
                </a:solidFill>
                <a:highlight>
                  <a:srgbClr val="FFFFFF"/>
                </a:highlight>
                <a:latin typeface="Courier New"/>
                <a:ea typeface="Courier New"/>
                <a:cs typeface="Courier New"/>
                <a:sym typeface="Courier New"/>
              </a:rPr>
              <a:t>net</a:t>
            </a:r>
            <a:r>
              <a:rPr lang="vi" sz="600">
                <a:solidFill>
                  <a:srgbClr val="24292E"/>
                </a:solidFill>
                <a:highlight>
                  <a:srgbClr val="FFFFFF"/>
                </a:highlight>
                <a:latin typeface="Courier New"/>
                <a:ea typeface="Courier New"/>
                <a:cs typeface="Courier New"/>
                <a:sym typeface="Courier New"/>
              </a:rPr>
              <a:t>.</a:t>
            </a:r>
            <a:r>
              <a:rPr lang="vi" sz="600">
                <a:solidFill>
                  <a:srgbClr val="005CC5"/>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D73A49"/>
                </a:solidFill>
                <a:highlight>
                  <a:srgbClr val="FFFFFF"/>
                </a:highlight>
                <a:latin typeface="Courier New"/>
                <a:ea typeface="Courier New"/>
                <a:cs typeface="Courier New"/>
                <a:sym typeface="Courier New"/>
              </a:rPr>
              <a:t>import</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java</a:t>
            </a:r>
            <a:r>
              <a:rPr lang="vi" sz="600">
                <a:solidFill>
                  <a:srgbClr val="24292E"/>
                </a:solidFill>
                <a:highlight>
                  <a:srgbClr val="FFFFFF"/>
                </a:highlight>
                <a:latin typeface="Courier New"/>
                <a:ea typeface="Courier New"/>
                <a:cs typeface="Courier New"/>
                <a:sym typeface="Courier New"/>
              </a:rPr>
              <a:t>.</a:t>
            </a:r>
            <a:r>
              <a:rPr lang="vi" sz="600">
                <a:solidFill>
                  <a:srgbClr val="6F42C1"/>
                </a:solidFill>
                <a:highlight>
                  <a:srgbClr val="FFFFFF"/>
                </a:highlight>
                <a:latin typeface="Courier New"/>
                <a:ea typeface="Courier New"/>
                <a:cs typeface="Courier New"/>
                <a:sym typeface="Courier New"/>
              </a:rPr>
              <a:t>util</a:t>
            </a:r>
            <a:r>
              <a:rPr lang="vi" sz="600">
                <a:solidFill>
                  <a:srgbClr val="24292E"/>
                </a:solidFill>
                <a:highlight>
                  <a:srgbClr val="FFFFFF"/>
                </a:highlight>
                <a:latin typeface="Courier New"/>
                <a:ea typeface="Courier New"/>
                <a:cs typeface="Courier New"/>
                <a:sym typeface="Courier New"/>
              </a:rPr>
              <a:t>.</a:t>
            </a:r>
            <a:r>
              <a:rPr lang="vi" sz="600">
                <a:solidFill>
                  <a:srgbClr val="6F42C1"/>
                </a:solidFill>
                <a:highlight>
                  <a:srgbClr val="FFFFFF"/>
                </a:highlight>
                <a:latin typeface="Courier New"/>
                <a:ea typeface="Courier New"/>
                <a:cs typeface="Courier New"/>
                <a:sym typeface="Courier New"/>
              </a:rPr>
              <a:t>Random</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br>
              <a:rPr lang="vi" sz="600">
                <a:solidFill>
                  <a:srgbClr val="D73A49"/>
                </a:solidFill>
                <a:highlight>
                  <a:srgbClr val="FFFFFF"/>
                </a:highlight>
                <a:latin typeface="Courier New"/>
                <a:ea typeface="Courier New"/>
                <a:cs typeface="Courier New"/>
                <a:sym typeface="Courier New"/>
              </a:rPr>
            </a:br>
            <a:r>
              <a:rPr lang="vi" sz="600">
                <a:solidFill>
                  <a:srgbClr val="D73A49"/>
                </a:solidFill>
                <a:highlight>
                  <a:srgbClr val="FFFFFF"/>
                </a:highlight>
                <a:latin typeface="Courier New"/>
                <a:ea typeface="Courier New"/>
                <a:cs typeface="Courier New"/>
                <a:sym typeface="Courier New"/>
              </a:rPr>
              <a:t>class</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SensorThread</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extends</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Thread</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private</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final</a:t>
            </a:r>
            <a:r>
              <a:rPr lang="vi" sz="600">
                <a:solidFill>
                  <a:srgbClr val="24292E"/>
                </a:solidFill>
                <a:highlight>
                  <a:srgbClr val="FFFFFF"/>
                </a:highlight>
                <a:latin typeface="Courier New"/>
                <a:ea typeface="Courier New"/>
                <a:cs typeface="Courier New"/>
                <a:sym typeface="Courier New"/>
              </a:rPr>
              <a:t> String sensorName;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private</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final</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intervalMillis;</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private</a:t>
            </a:r>
            <a:r>
              <a:rPr lang="vi" sz="600">
                <a:solidFill>
                  <a:srgbClr val="24292E"/>
                </a:solidFill>
                <a:highlight>
                  <a:srgbClr val="FFFFFF"/>
                </a:highlight>
                <a:latin typeface="Courier New"/>
                <a:ea typeface="Courier New"/>
                <a:cs typeface="Courier New"/>
                <a:sym typeface="Courier New"/>
              </a:rPr>
              <a:t> Socket socket;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private</a:t>
            </a:r>
            <a:r>
              <a:rPr lang="vi" sz="600">
                <a:solidFill>
                  <a:srgbClr val="24292E"/>
                </a:solidFill>
                <a:highlight>
                  <a:srgbClr val="FFFFFF"/>
                </a:highlight>
                <a:latin typeface="Courier New"/>
                <a:ea typeface="Courier New"/>
                <a:cs typeface="Courier New"/>
                <a:sym typeface="Courier New"/>
              </a:rPr>
              <a:t> PrintWriter out;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public</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SensorThread</a:t>
            </a:r>
            <a:r>
              <a:rPr lang="vi" sz="600">
                <a:solidFill>
                  <a:srgbClr val="24292E"/>
                </a:solidFill>
                <a:highlight>
                  <a:srgbClr val="FFFFFF"/>
                </a:highlight>
                <a:latin typeface="Courier New"/>
                <a:ea typeface="Courier New"/>
                <a:cs typeface="Courier New"/>
                <a:sym typeface="Courier New"/>
              </a:rPr>
              <a:t>(String </a:t>
            </a:r>
            <a:r>
              <a:rPr lang="vi" sz="600">
                <a:solidFill>
                  <a:srgbClr val="E36209"/>
                </a:solidFill>
                <a:highlight>
                  <a:srgbClr val="FFFFFF"/>
                </a:highlight>
                <a:latin typeface="Courier New"/>
                <a:ea typeface="Courier New"/>
                <a:cs typeface="Courier New"/>
                <a:sym typeface="Courier New"/>
              </a:rPr>
              <a:t>sensorName</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a:t>
            </a:r>
            <a:r>
              <a:rPr lang="vi" sz="600">
                <a:solidFill>
                  <a:srgbClr val="E36209"/>
                </a:solidFill>
                <a:highlight>
                  <a:srgbClr val="FFFFFF"/>
                </a:highlight>
                <a:latin typeface="Courier New"/>
                <a:ea typeface="Courier New"/>
                <a:cs typeface="Courier New"/>
                <a:sym typeface="Courier New"/>
              </a:rPr>
              <a:t>intervalMillis</a:t>
            </a:r>
            <a:r>
              <a:rPr lang="vi" sz="600">
                <a:solidFill>
                  <a:srgbClr val="24292E"/>
                </a:solidFill>
                <a:highlight>
                  <a:srgbClr val="FFFFFF"/>
                </a:highlight>
                <a:latin typeface="Courier New"/>
                <a:ea typeface="Courier New"/>
                <a:cs typeface="Courier New"/>
                <a:sym typeface="Courier New"/>
              </a:rPr>
              <a:t>, String </a:t>
            </a:r>
            <a:r>
              <a:rPr lang="vi" sz="600">
                <a:solidFill>
                  <a:srgbClr val="E36209"/>
                </a:solidFill>
                <a:highlight>
                  <a:srgbClr val="FFFFFF"/>
                </a:highlight>
                <a:latin typeface="Courier New"/>
                <a:ea typeface="Courier New"/>
                <a:cs typeface="Courier New"/>
                <a:sym typeface="Courier New"/>
              </a:rPr>
              <a:t>serverAddress</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a:t>
            </a:r>
            <a:r>
              <a:rPr lang="vi" sz="600">
                <a:solidFill>
                  <a:srgbClr val="E36209"/>
                </a:solidFill>
                <a:highlight>
                  <a:srgbClr val="FFFFFF"/>
                </a:highlight>
                <a:latin typeface="Courier New"/>
                <a:ea typeface="Courier New"/>
                <a:cs typeface="Courier New"/>
                <a:sym typeface="Courier New"/>
              </a:rPr>
              <a:t>serverPort</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this</a:t>
            </a:r>
            <a:r>
              <a:rPr lang="vi" sz="600">
                <a:solidFill>
                  <a:srgbClr val="24292E"/>
                </a:solidFill>
                <a:highlight>
                  <a:srgbClr val="FFFFFF"/>
                </a:highlight>
                <a:latin typeface="Courier New"/>
                <a:ea typeface="Courier New"/>
                <a:cs typeface="Courier New"/>
                <a:sym typeface="Courier New"/>
              </a:rPr>
              <a:t>.sensorName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sensorName;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this</a:t>
            </a:r>
            <a:r>
              <a:rPr lang="vi" sz="600">
                <a:solidFill>
                  <a:srgbClr val="24292E"/>
                </a:solidFill>
                <a:highlight>
                  <a:srgbClr val="FFFFFF"/>
                </a:highlight>
                <a:latin typeface="Courier New"/>
                <a:ea typeface="Courier New"/>
                <a:cs typeface="Courier New"/>
                <a:sym typeface="Courier New"/>
              </a:rPr>
              <a:t>.intervalMillis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intervalMillis;</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try</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socket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new</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Socket</a:t>
            </a:r>
            <a:r>
              <a:rPr lang="vi" sz="600">
                <a:solidFill>
                  <a:srgbClr val="24292E"/>
                </a:solidFill>
                <a:highlight>
                  <a:srgbClr val="FFFFFF"/>
                </a:highlight>
                <a:latin typeface="Courier New"/>
                <a:ea typeface="Courier New"/>
                <a:cs typeface="Courier New"/>
                <a:sym typeface="Courier New"/>
              </a:rPr>
              <a:t>(serverAddress, serverPort);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out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new</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PrintWriter</a:t>
            </a:r>
            <a:r>
              <a:rPr lang="vi" sz="600">
                <a:solidFill>
                  <a:srgbClr val="24292E"/>
                </a:solidFill>
                <a:highlight>
                  <a:srgbClr val="FFFFFF"/>
                </a:highlight>
                <a:latin typeface="Courier New"/>
                <a:ea typeface="Courier New"/>
                <a:cs typeface="Courier New"/>
                <a:sym typeface="Courier New"/>
              </a:rPr>
              <a:t>(socket.</a:t>
            </a:r>
            <a:r>
              <a:rPr lang="vi" sz="600">
                <a:solidFill>
                  <a:srgbClr val="6F42C1"/>
                </a:solidFill>
                <a:highlight>
                  <a:srgbClr val="FFFFFF"/>
                </a:highlight>
                <a:latin typeface="Courier New"/>
                <a:ea typeface="Courier New"/>
                <a:cs typeface="Courier New"/>
                <a:sym typeface="Courier New"/>
              </a:rPr>
              <a:t>getOutputStream</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true</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 </a:t>
            </a:r>
            <a:r>
              <a:rPr lang="vi" sz="600">
                <a:solidFill>
                  <a:srgbClr val="D73A49"/>
                </a:solidFill>
                <a:highlight>
                  <a:srgbClr val="FFFFFF"/>
                </a:highlight>
                <a:latin typeface="Courier New"/>
                <a:ea typeface="Courier New"/>
                <a:cs typeface="Courier New"/>
                <a:sym typeface="Courier New"/>
              </a:rPr>
              <a:t>catch</a:t>
            </a:r>
            <a:r>
              <a:rPr lang="vi" sz="600">
                <a:solidFill>
                  <a:srgbClr val="24292E"/>
                </a:solidFill>
                <a:highlight>
                  <a:srgbClr val="FFFFFF"/>
                </a:highlight>
                <a:latin typeface="Courier New"/>
                <a:ea typeface="Courier New"/>
                <a:cs typeface="Courier New"/>
                <a:sym typeface="Courier New"/>
              </a:rPr>
              <a:t> (IOException </a:t>
            </a:r>
            <a:r>
              <a:rPr lang="vi" sz="600">
                <a:solidFill>
                  <a:srgbClr val="E36209"/>
                </a:solidFill>
                <a:highlight>
                  <a:srgbClr val="FFFFFF"/>
                </a:highlight>
                <a:latin typeface="Courier New"/>
                <a:ea typeface="Courier New"/>
                <a:cs typeface="Courier New"/>
                <a:sym typeface="Courier New"/>
              </a:rPr>
              <a:t>e</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System.out.</a:t>
            </a:r>
            <a:r>
              <a:rPr lang="vi" sz="600">
                <a:solidFill>
                  <a:srgbClr val="6F42C1"/>
                </a:solidFill>
                <a:highlight>
                  <a:srgbClr val="FFFFFF"/>
                </a:highlight>
                <a:latin typeface="Courier New"/>
                <a:ea typeface="Courier New"/>
                <a:cs typeface="Courier New"/>
                <a:sym typeface="Courier New"/>
              </a:rPr>
              <a:t>println</a:t>
            </a:r>
            <a:r>
              <a:rPr lang="vi" sz="600">
                <a:solidFill>
                  <a:srgbClr val="24292E"/>
                </a:solidFill>
                <a:highlight>
                  <a:srgbClr val="FFFFFF"/>
                </a:highlight>
                <a:latin typeface="Courier New"/>
                <a:ea typeface="Courier New"/>
                <a:cs typeface="Courier New"/>
                <a:sym typeface="Courier New"/>
              </a:rPr>
              <a:t>(</a:t>
            </a:r>
            <a:r>
              <a:rPr lang="vi" sz="600">
                <a:solidFill>
                  <a:srgbClr val="032F62"/>
                </a:solidFill>
                <a:highlight>
                  <a:srgbClr val="FFFFFF"/>
                </a:highlight>
                <a:latin typeface="Courier New"/>
                <a:ea typeface="Courier New"/>
                <a:cs typeface="Courier New"/>
                <a:sym typeface="Courier New"/>
              </a:rPr>
              <a:t>"Không thể kết nối đến Server từ "</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sensorName);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private</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getRandomValue</a:t>
            </a:r>
            <a:r>
              <a:rPr lang="vi" sz="600">
                <a:solidFill>
                  <a:srgbClr val="24292E"/>
                </a:solidFill>
                <a:highlight>
                  <a:srgbClr val="FFFFFF"/>
                </a:highlight>
                <a:latin typeface="Courier New"/>
                <a:ea typeface="Courier New"/>
                <a:cs typeface="Courier New"/>
                <a:sym typeface="Courier New"/>
              </a:rPr>
              <a:t>(String </a:t>
            </a:r>
            <a:r>
              <a:rPr lang="vi" sz="600">
                <a:solidFill>
                  <a:srgbClr val="E36209"/>
                </a:solidFill>
                <a:highlight>
                  <a:srgbClr val="FFFFFF"/>
                </a:highlight>
                <a:latin typeface="Courier New"/>
                <a:ea typeface="Courier New"/>
                <a:cs typeface="Courier New"/>
                <a:sym typeface="Courier New"/>
              </a:rPr>
              <a:t>sensor</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Random rand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new</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Random</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switch</a:t>
            </a:r>
            <a:r>
              <a:rPr lang="vi" sz="600">
                <a:solidFill>
                  <a:srgbClr val="24292E"/>
                </a:solidFill>
                <a:highlight>
                  <a:srgbClr val="FFFFFF"/>
                </a:highlight>
                <a:latin typeface="Courier New"/>
                <a:ea typeface="Courier New"/>
                <a:cs typeface="Courier New"/>
                <a:sym typeface="Courier New"/>
              </a:rPr>
              <a:t> (sensor)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case</a:t>
            </a:r>
            <a:r>
              <a:rPr lang="vi" sz="600">
                <a:solidFill>
                  <a:srgbClr val="24292E"/>
                </a:solidFill>
                <a:highlight>
                  <a:srgbClr val="FFFFFF"/>
                </a:highlight>
                <a:latin typeface="Courier New"/>
                <a:ea typeface="Courier New"/>
                <a:cs typeface="Courier New"/>
                <a:sym typeface="Courier New"/>
              </a:rPr>
              <a:t> </a:t>
            </a:r>
            <a:r>
              <a:rPr lang="vi" sz="600">
                <a:solidFill>
                  <a:srgbClr val="032F62"/>
                </a:solidFill>
                <a:highlight>
                  <a:srgbClr val="FFFFFF"/>
                </a:highlight>
                <a:latin typeface="Courier New"/>
                <a:ea typeface="Courier New"/>
                <a:cs typeface="Courier New"/>
                <a:sym typeface="Courier New"/>
              </a:rPr>
              <a:t>"DHT11"</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return</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20</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rand.</a:t>
            </a:r>
            <a:r>
              <a:rPr lang="vi" sz="600">
                <a:solidFill>
                  <a:srgbClr val="6F42C1"/>
                </a:solidFill>
                <a:highlight>
                  <a:srgbClr val="FFFFFF"/>
                </a:highlight>
                <a:latin typeface="Courier New"/>
                <a:ea typeface="Courier New"/>
                <a:cs typeface="Courier New"/>
                <a:sym typeface="Courier New"/>
              </a:rPr>
              <a:t>nextInt</a:t>
            </a:r>
            <a:r>
              <a:rPr lang="vi" sz="600">
                <a:solidFill>
                  <a:srgbClr val="24292E"/>
                </a:solidFill>
                <a:highlight>
                  <a:srgbClr val="FFFFFF"/>
                </a:highlight>
                <a:latin typeface="Courier New"/>
                <a:ea typeface="Courier New"/>
                <a:cs typeface="Courier New"/>
                <a:sym typeface="Courier New"/>
              </a:rPr>
              <a:t>(</a:t>
            </a:r>
            <a:r>
              <a:rPr lang="vi" sz="600">
                <a:solidFill>
                  <a:srgbClr val="005CC5"/>
                </a:solidFill>
                <a:highlight>
                  <a:srgbClr val="FFFFFF"/>
                </a:highlight>
                <a:latin typeface="Courier New"/>
                <a:ea typeface="Courier New"/>
                <a:cs typeface="Courier New"/>
                <a:sym typeface="Courier New"/>
              </a:rPr>
              <a:t>16</a:t>
            </a:r>
            <a:r>
              <a:rPr lang="vi" sz="600">
                <a:solidFill>
                  <a:srgbClr val="24292E"/>
                </a:solidFill>
                <a:highlight>
                  <a:srgbClr val="FFFFFF"/>
                </a:highlight>
                <a:latin typeface="Courier New"/>
                <a:ea typeface="Courier New"/>
                <a:cs typeface="Courier New"/>
                <a:sym typeface="Courier New"/>
              </a:rPr>
              <a:t>);     </a:t>
            </a:r>
            <a:r>
              <a:rPr lang="vi" sz="600">
                <a:solidFill>
                  <a:srgbClr val="6A737D"/>
                </a:solidFill>
                <a:highlight>
                  <a:srgbClr val="FFFFFF"/>
                </a:highlight>
                <a:latin typeface="Courier New"/>
                <a:ea typeface="Courier New"/>
                <a:cs typeface="Courier New"/>
                <a:sym typeface="Courier New"/>
              </a:rPr>
              <a:t>// 20 - 35°C</a:t>
            </a:r>
            <a:endParaRPr sz="6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case</a:t>
            </a:r>
            <a:r>
              <a:rPr lang="vi" sz="600">
                <a:solidFill>
                  <a:srgbClr val="24292E"/>
                </a:solidFill>
                <a:highlight>
                  <a:srgbClr val="FFFFFF"/>
                </a:highlight>
                <a:latin typeface="Courier New"/>
                <a:ea typeface="Courier New"/>
                <a:cs typeface="Courier New"/>
                <a:sym typeface="Courier New"/>
              </a:rPr>
              <a:t> </a:t>
            </a:r>
            <a:r>
              <a:rPr lang="vi" sz="600">
                <a:solidFill>
                  <a:srgbClr val="032F62"/>
                </a:solidFill>
                <a:highlight>
                  <a:srgbClr val="FFFFFF"/>
                </a:highlight>
                <a:latin typeface="Courier New"/>
                <a:ea typeface="Courier New"/>
                <a:cs typeface="Courier New"/>
                <a:sym typeface="Courier New"/>
              </a:rPr>
              <a:t>"MQ2"</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return</a:t>
            </a:r>
            <a:r>
              <a:rPr lang="vi" sz="600">
                <a:solidFill>
                  <a:srgbClr val="24292E"/>
                </a:solidFill>
                <a:highlight>
                  <a:srgbClr val="FFFFFF"/>
                </a:highlight>
                <a:latin typeface="Courier New"/>
                <a:ea typeface="Courier New"/>
                <a:cs typeface="Courier New"/>
                <a:sym typeface="Courier New"/>
              </a:rPr>
              <a:t> rand.</a:t>
            </a:r>
            <a:r>
              <a:rPr lang="vi" sz="600">
                <a:solidFill>
                  <a:srgbClr val="6F42C1"/>
                </a:solidFill>
                <a:highlight>
                  <a:srgbClr val="FFFFFF"/>
                </a:highlight>
                <a:latin typeface="Courier New"/>
                <a:ea typeface="Courier New"/>
                <a:cs typeface="Courier New"/>
                <a:sym typeface="Courier New"/>
              </a:rPr>
              <a:t>nextInt</a:t>
            </a:r>
            <a:r>
              <a:rPr lang="vi" sz="600">
                <a:solidFill>
                  <a:srgbClr val="24292E"/>
                </a:solidFill>
                <a:highlight>
                  <a:srgbClr val="FFFFFF"/>
                </a:highlight>
                <a:latin typeface="Courier New"/>
                <a:ea typeface="Courier New"/>
                <a:cs typeface="Courier New"/>
                <a:sym typeface="Courier New"/>
              </a:rPr>
              <a:t>(</a:t>
            </a:r>
            <a:r>
              <a:rPr lang="vi" sz="600">
                <a:solidFill>
                  <a:srgbClr val="005CC5"/>
                </a:solidFill>
                <a:highlight>
                  <a:srgbClr val="FFFFFF"/>
                </a:highlight>
                <a:latin typeface="Courier New"/>
                <a:ea typeface="Courier New"/>
                <a:cs typeface="Courier New"/>
                <a:sym typeface="Courier New"/>
              </a:rPr>
              <a:t>101</a:t>
            </a:r>
            <a:r>
              <a:rPr lang="vi" sz="600">
                <a:solidFill>
                  <a:srgbClr val="24292E"/>
                </a:solidFill>
                <a:highlight>
                  <a:srgbClr val="FFFFFF"/>
                </a:highlight>
                <a:latin typeface="Courier New"/>
                <a:ea typeface="Courier New"/>
                <a:cs typeface="Courier New"/>
                <a:sym typeface="Courier New"/>
              </a:rPr>
              <a:t>);           </a:t>
            </a:r>
            <a:r>
              <a:rPr lang="vi" sz="600">
                <a:solidFill>
                  <a:srgbClr val="6A737D"/>
                </a:solidFill>
                <a:highlight>
                  <a:srgbClr val="FFFFFF"/>
                </a:highlight>
                <a:latin typeface="Courier New"/>
                <a:ea typeface="Courier New"/>
                <a:cs typeface="Courier New"/>
                <a:sym typeface="Courier New"/>
              </a:rPr>
              <a:t>// 0 - 100</a:t>
            </a:r>
            <a:endParaRPr sz="6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default: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return</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0</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D73A49"/>
              </a:solidFill>
              <a:highlight>
                <a:srgbClr val="FFFFFF"/>
              </a:highlight>
              <a:latin typeface="Courier New"/>
              <a:ea typeface="Courier New"/>
              <a:cs typeface="Courier New"/>
              <a:sym typeface="Courier New"/>
            </a:endParaRPr>
          </a:p>
        </p:txBody>
      </p:sp>
      <p:cxnSp>
        <p:nvCxnSpPr>
          <p:cNvPr id="383" name="Google Shape;383;p55"/>
          <p:cNvCxnSpPr/>
          <p:nvPr/>
        </p:nvCxnSpPr>
        <p:spPr>
          <a:xfrm>
            <a:off x="4520375" y="487825"/>
            <a:ext cx="0" cy="4452600"/>
          </a:xfrm>
          <a:prstGeom prst="straightConnector1">
            <a:avLst/>
          </a:prstGeom>
          <a:noFill/>
          <a:ln cap="flat" cmpd="sng" w="9525">
            <a:solidFill>
              <a:srgbClr val="595959"/>
            </a:solidFill>
            <a:prstDash val="solid"/>
            <a:round/>
            <a:headEnd len="med" w="med" type="none"/>
            <a:tailEnd len="med" w="med" type="none"/>
          </a:ln>
        </p:spPr>
      </p:cxnSp>
      <p:sp>
        <p:nvSpPr>
          <p:cNvPr id="384" name="Google Shape;384;p55"/>
          <p:cNvSpPr txBox="1"/>
          <p:nvPr/>
        </p:nvSpPr>
        <p:spPr>
          <a:xfrm>
            <a:off x="4520375" y="162400"/>
            <a:ext cx="4623600" cy="4789200"/>
          </a:xfrm>
          <a:prstGeom prst="rect">
            <a:avLst/>
          </a:prstGeom>
          <a:noFill/>
          <a:ln>
            <a:noFill/>
          </a:ln>
        </p:spPr>
        <p:txBody>
          <a:bodyPr anchorCtr="0" anchor="t" bIns="91425" lIns="91425" spcFirstLastPara="1" rIns="91425" wrap="square" tIns="91425">
            <a:spAutoFit/>
          </a:bodyPr>
          <a:lstStyle/>
          <a:p>
            <a:pPr indent="0" lvl="0" marL="0" rtl="0" algn="l">
              <a:lnSpc>
                <a:spcPct val="135714"/>
              </a:lnSpc>
              <a:spcBef>
                <a:spcPts val="0"/>
              </a:spcBef>
              <a:spcAft>
                <a:spcPts val="0"/>
              </a:spcAft>
              <a:buNone/>
            </a:pPr>
            <a:r>
              <a:rPr lang="vi" sz="600">
                <a:solidFill>
                  <a:srgbClr val="D73A49"/>
                </a:solidFill>
                <a:highlight>
                  <a:srgbClr val="FFFFFF"/>
                </a:highlight>
                <a:latin typeface="Courier New"/>
                <a:ea typeface="Courier New"/>
                <a:cs typeface="Courier New"/>
                <a:sym typeface="Courier New"/>
              </a:rPr>
              <a:t>public</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void</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run</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if</a:t>
            </a:r>
            <a:r>
              <a:rPr lang="vi" sz="600">
                <a:solidFill>
                  <a:srgbClr val="24292E"/>
                </a:solidFill>
                <a:highlight>
                  <a:srgbClr val="FFFFFF"/>
                </a:highlight>
                <a:latin typeface="Courier New"/>
                <a:ea typeface="Courier New"/>
                <a:cs typeface="Courier New"/>
                <a:sym typeface="Courier New"/>
              </a:rPr>
              <a:t> (socket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null</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out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null</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return</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try</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for</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i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0</a:t>
            </a:r>
            <a:r>
              <a:rPr lang="vi" sz="600">
                <a:solidFill>
                  <a:srgbClr val="24292E"/>
                </a:solidFill>
                <a:highlight>
                  <a:srgbClr val="FFFFFF"/>
                </a:highlight>
                <a:latin typeface="Courier New"/>
                <a:ea typeface="Courier New"/>
                <a:cs typeface="Courier New"/>
                <a:sym typeface="Courier New"/>
              </a:rPr>
              <a:t>; i </a:t>
            </a:r>
            <a:r>
              <a:rPr lang="vi" sz="600">
                <a:solidFill>
                  <a:srgbClr val="D73A49"/>
                </a:solidFill>
                <a:highlight>
                  <a:srgbClr val="FFFFFF"/>
                </a:highlight>
                <a:latin typeface="Courier New"/>
                <a:ea typeface="Courier New"/>
                <a:cs typeface="Courier New"/>
                <a:sym typeface="Courier New"/>
              </a:rPr>
              <a:t>&lt;</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5</a:t>
            </a:r>
            <a:r>
              <a:rPr lang="vi" sz="600">
                <a:solidFill>
                  <a:srgbClr val="24292E"/>
                </a:solidFill>
                <a:highlight>
                  <a:srgbClr val="FFFFFF"/>
                </a:highlight>
                <a:latin typeface="Courier New"/>
                <a:ea typeface="Courier New"/>
                <a:cs typeface="Courier New"/>
                <a:sym typeface="Courier New"/>
              </a:rPr>
              <a:t>; i</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value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getRandomValue</a:t>
            </a:r>
            <a:r>
              <a:rPr lang="vi" sz="600">
                <a:solidFill>
                  <a:srgbClr val="24292E"/>
                </a:solidFill>
                <a:highlight>
                  <a:srgbClr val="FFFFFF"/>
                </a:highlight>
                <a:latin typeface="Courier New"/>
                <a:ea typeface="Courier New"/>
                <a:cs typeface="Courier New"/>
                <a:sym typeface="Courier New"/>
              </a:rPr>
              <a:t>(sensorName);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String message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sensorName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32F62"/>
                </a:solidFill>
                <a:highlight>
                  <a:srgbClr val="FFFFFF"/>
                </a:highlight>
                <a:latin typeface="Courier New"/>
                <a:ea typeface="Courier New"/>
                <a:cs typeface="Courier New"/>
                <a:sym typeface="Courier New"/>
              </a:rPr>
              <a:t>": "</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value;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System.out.</a:t>
            </a:r>
            <a:r>
              <a:rPr lang="vi" sz="600">
                <a:solidFill>
                  <a:srgbClr val="6F42C1"/>
                </a:solidFill>
                <a:highlight>
                  <a:srgbClr val="FFFFFF"/>
                </a:highlight>
                <a:latin typeface="Courier New"/>
                <a:ea typeface="Courier New"/>
                <a:cs typeface="Courier New"/>
                <a:sym typeface="Courier New"/>
              </a:rPr>
              <a:t>println</a:t>
            </a:r>
            <a:r>
              <a:rPr lang="vi" sz="600">
                <a:solidFill>
                  <a:srgbClr val="24292E"/>
                </a:solidFill>
                <a:highlight>
                  <a:srgbClr val="FFFFFF"/>
                </a:highlight>
                <a:latin typeface="Courier New"/>
                <a:ea typeface="Courier New"/>
                <a:cs typeface="Courier New"/>
                <a:sym typeface="Courier New"/>
              </a:rPr>
              <a:t>(</a:t>
            </a:r>
            <a:r>
              <a:rPr lang="vi" sz="600">
                <a:solidFill>
                  <a:srgbClr val="032F62"/>
                </a:solidFill>
                <a:highlight>
                  <a:srgbClr val="FFFFFF"/>
                </a:highlight>
                <a:latin typeface="Courier New"/>
                <a:ea typeface="Courier New"/>
                <a:cs typeface="Courier New"/>
                <a:sym typeface="Courier New"/>
              </a:rPr>
              <a:t>" Gửi dữ liệu -&gt; "</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message);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out.</a:t>
            </a:r>
            <a:r>
              <a:rPr lang="vi" sz="600">
                <a:solidFill>
                  <a:srgbClr val="6F42C1"/>
                </a:solidFill>
                <a:highlight>
                  <a:srgbClr val="FFFFFF"/>
                </a:highlight>
                <a:latin typeface="Courier New"/>
                <a:ea typeface="Courier New"/>
                <a:cs typeface="Courier New"/>
                <a:sym typeface="Courier New"/>
              </a:rPr>
              <a:t>println</a:t>
            </a:r>
            <a:r>
              <a:rPr lang="vi" sz="600">
                <a:solidFill>
                  <a:srgbClr val="24292E"/>
                </a:solidFill>
                <a:highlight>
                  <a:srgbClr val="FFFFFF"/>
                </a:highlight>
                <a:latin typeface="Courier New"/>
                <a:ea typeface="Courier New"/>
                <a:cs typeface="Courier New"/>
                <a:sym typeface="Courier New"/>
              </a:rPr>
              <a:t>(message);</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Thread.</a:t>
            </a:r>
            <a:r>
              <a:rPr lang="vi" sz="600">
                <a:solidFill>
                  <a:srgbClr val="6F42C1"/>
                </a:solidFill>
                <a:highlight>
                  <a:srgbClr val="FFFFFF"/>
                </a:highlight>
                <a:latin typeface="Courier New"/>
                <a:ea typeface="Courier New"/>
                <a:cs typeface="Courier New"/>
                <a:sym typeface="Courier New"/>
              </a:rPr>
              <a:t>s</a:t>
            </a:r>
            <a:r>
              <a:rPr lang="vi" sz="600">
                <a:solidFill>
                  <a:srgbClr val="6F42C1"/>
                </a:solidFill>
                <a:highlight>
                  <a:srgbClr val="FFFFFF"/>
                </a:highlight>
                <a:latin typeface="Courier New"/>
                <a:ea typeface="Courier New"/>
                <a:cs typeface="Courier New"/>
                <a:sym typeface="Courier New"/>
              </a:rPr>
              <a:t>l</a:t>
            </a:r>
            <a:r>
              <a:rPr lang="vi" sz="600">
                <a:solidFill>
                  <a:srgbClr val="6F42C1"/>
                </a:solidFill>
                <a:highlight>
                  <a:srgbClr val="FFFFFF"/>
                </a:highlight>
                <a:latin typeface="Courier New"/>
                <a:ea typeface="Courier New"/>
                <a:cs typeface="Courier New"/>
                <a:sym typeface="Courier New"/>
              </a:rPr>
              <a:t>eep</a:t>
            </a:r>
            <a:r>
              <a:rPr lang="vi" sz="600">
                <a:solidFill>
                  <a:srgbClr val="24292E"/>
                </a:solidFill>
                <a:highlight>
                  <a:srgbClr val="FFFFFF"/>
                </a:highlight>
                <a:latin typeface="Courier New"/>
                <a:ea typeface="Courier New"/>
                <a:cs typeface="Courier New"/>
                <a:sym typeface="Courier New"/>
              </a:rPr>
              <a:t>(intervalMillis);</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 </a:t>
            </a:r>
            <a:r>
              <a:rPr lang="vi" sz="600">
                <a:solidFill>
                  <a:srgbClr val="D73A49"/>
                </a:solidFill>
                <a:highlight>
                  <a:srgbClr val="FFFFFF"/>
                </a:highlight>
                <a:latin typeface="Courier New"/>
                <a:ea typeface="Courier New"/>
                <a:cs typeface="Courier New"/>
                <a:sym typeface="Courier New"/>
              </a:rPr>
              <a:t>catch</a:t>
            </a:r>
            <a:r>
              <a:rPr lang="vi" sz="600">
                <a:solidFill>
                  <a:srgbClr val="24292E"/>
                </a:solidFill>
                <a:highlight>
                  <a:srgbClr val="FFFFFF"/>
                </a:highlight>
                <a:latin typeface="Courier New"/>
                <a:ea typeface="Courier New"/>
                <a:cs typeface="Courier New"/>
                <a:sym typeface="Courier New"/>
              </a:rPr>
              <a:t> (InterruptedException </a:t>
            </a:r>
            <a:r>
              <a:rPr lang="vi" sz="600">
                <a:solidFill>
                  <a:srgbClr val="E36209"/>
                </a:solidFill>
                <a:highlight>
                  <a:srgbClr val="FFFFFF"/>
                </a:highlight>
                <a:latin typeface="Courier New"/>
                <a:ea typeface="Courier New"/>
                <a:cs typeface="Courier New"/>
                <a:sym typeface="Courier New"/>
              </a:rPr>
              <a:t>e</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e.</a:t>
            </a:r>
            <a:r>
              <a:rPr lang="vi" sz="600">
                <a:solidFill>
                  <a:srgbClr val="6F42C1"/>
                </a:solidFill>
                <a:highlight>
                  <a:srgbClr val="FFFFFF"/>
                </a:highlight>
                <a:latin typeface="Courier New"/>
                <a:ea typeface="Courier New"/>
                <a:cs typeface="Courier New"/>
                <a:sym typeface="Courier New"/>
              </a:rPr>
              <a:t>printStackTrace</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 </a:t>
            </a:r>
            <a:r>
              <a:rPr lang="vi" sz="600">
                <a:solidFill>
                  <a:srgbClr val="D73A49"/>
                </a:solidFill>
                <a:highlight>
                  <a:srgbClr val="FFFFFF"/>
                </a:highlight>
                <a:latin typeface="Courier New"/>
                <a:ea typeface="Courier New"/>
                <a:cs typeface="Courier New"/>
                <a:sym typeface="Courier New"/>
              </a:rPr>
              <a:t>finally</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try</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out.</a:t>
            </a:r>
            <a:r>
              <a:rPr lang="vi" sz="600">
                <a:solidFill>
                  <a:srgbClr val="6F42C1"/>
                </a:solidFill>
                <a:highlight>
                  <a:srgbClr val="FFFFFF"/>
                </a:highlight>
                <a:latin typeface="Courier New"/>
                <a:ea typeface="Courier New"/>
                <a:cs typeface="Courier New"/>
                <a:sym typeface="Courier New"/>
              </a:rPr>
              <a:t>close</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socket.</a:t>
            </a:r>
            <a:r>
              <a:rPr lang="vi" sz="600">
                <a:solidFill>
                  <a:srgbClr val="6F42C1"/>
                </a:solidFill>
                <a:highlight>
                  <a:srgbClr val="FFFFFF"/>
                </a:highlight>
                <a:latin typeface="Courier New"/>
                <a:ea typeface="Courier New"/>
                <a:cs typeface="Courier New"/>
                <a:sym typeface="Courier New"/>
              </a:rPr>
              <a:t>close</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 </a:t>
            </a:r>
            <a:r>
              <a:rPr lang="vi" sz="600">
                <a:solidFill>
                  <a:srgbClr val="D73A49"/>
                </a:solidFill>
                <a:highlight>
                  <a:srgbClr val="FFFFFF"/>
                </a:highlight>
                <a:latin typeface="Courier New"/>
                <a:ea typeface="Courier New"/>
                <a:cs typeface="Courier New"/>
                <a:sym typeface="Courier New"/>
              </a:rPr>
              <a:t>catch</a:t>
            </a:r>
            <a:r>
              <a:rPr lang="vi" sz="600">
                <a:solidFill>
                  <a:srgbClr val="24292E"/>
                </a:solidFill>
                <a:highlight>
                  <a:srgbClr val="FFFFFF"/>
                </a:highlight>
                <a:latin typeface="Courier New"/>
                <a:ea typeface="Courier New"/>
                <a:cs typeface="Courier New"/>
                <a:sym typeface="Courier New"/>
              </a:rPr>
              <a:t> (IOException </a:t>
            </a:r>
            <a:r>
              <a:rPr lang="vi" sz="600">
                <a:solidFill>
                  <a:srgbClr val="E36209"/>
                </a:solidFill>
                <a:highlight>
                  <a:srgbClr val="FFFFFF"/>
                </a:highlight>
                <a:latin typeface="Courier New"/>
                <a:ea typeface="Courier New"/>
                <a:cs typeface="Courier New"/>
                <a:sym typeface="Courier New"/>
              </a:rPr>
              <a:t>e</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System.out.</a:t>
            </a:r>
            <a:r>
              <a:rPr lang="vi" sz="600">
                <a:solidFill>
                  <a:srgbClr val="6F42C1"/>
                </a:solidFill>
                <a:highlight>
                  <a:srgbClr val="FFFFFF"/>
                </a:highlight>
                <a:latin typeface="Courier New"/>
                <a:ea typeface="Courier New"/>
                <a:cs typeface="Courier New"/>
                <a:sym typeface="Courier New"/>
              </a:rPr>
              <a:t>println</a:t>
            </a:r>
            <a:r>
              <a:rPr lang="vi" sz="600">
                <a:solidFill>
                  <a:srgbClr val="24292E"/>
                </a:solidFill>
                <a:highlight>
                  <a:srgbClr val="FFFFFF"/>
                </a:highlight>
                <a:latin typeface="Courier New"/>
                <a:ea typeface="Courier New"/>
                <a:cs typeface="Courier New"/>
                <a:sym typeface="Courier New"/>
              </a:rPr>
              <a:t>(</a:t>
            </a:r>
            <a:r>
              <a:rPr lang="vi" sz="600">
                <a:solidFill>
                  <a:srgbClr val="032F62"/>
                </a:solidFill>
                <a:highlight>
                  <a:srgbClr val="FFFFFF"/>
                </a:highlight>
                <a:latin typeface="Courier New"/>
                <a:ea typeface="Courier New"/>
                <a:cs typeface="Courier New"/>
                <a:sym typeface="Courier New"/>
              </a:rPr>
              <a:t>"Lỗi khi đóng socket: "</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e.</a:t>
            </a:r>
            <a:r>
              <a:rPr lang="vi" sz="600">
                <a:solidFill>
                  <a:srgbClr val="6F42C1"/>
                </a:solidFill>
                <a:highlight>
                  <a:srgbClr val="FFFFFF"/>
                </a:highlight>
                <a:latin typeface="Courier New"/>
                <a:ea typeface="Courier New"/>
                <a:cs typeface="Courier New"/>
                <a:sym typeface="Courier New"/>
              </a:rPr>
              <a:t>getMessage</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D73A49"/>
                </a:solidFill>
                <a:highlight>
                  <a:srgbClr val="FFFFFF"/>
                </a:highlight>
                <a:latin typeface="Courier New"/>
                <a:ea typeface="Courier New"/>
                <a:cs typeface="Courier New"/>
                <a:sym typeface="Courier New"/>
              </a:rPr>
              <a:t>class</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SensorClient</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public</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static</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void</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main</a:t>
            </a:r>
            <a:r>
              <a:rPr lang="vi" sz="600">
                <a:solidFill>
                  <a:srgbClr val="24292E"/>
                </a:solidFill>
                <a:highlight>
                  <a:srgbClr val="FFFFFF"/>
                </a:highlight>
                <a:latin typeface="Courier New"/>
                <a:ea typeface="Courier New"/>
                <a:cs typeface="Courier New"/>
                <a:sym typeface="Courier New"/>
              </a:rPr>
              <a:t>(</a:t>
            </a:r>
            <a:r>
              <a:rPr lang="vi" sz="600">
                <a:solidFill>
                  <a:srgbClr val="D73A49"/>
                </a:solidFill>
                <a:highlight>
                  <a:srgbClr val="FFFFFF"/>
                </a:highlight>
                <a:latin typeface="Courier New"/>
                <a:ea typeface="Courier New"/>
                <a:cs typeface="Courier New"/>
                <a:sym typeface="Courier New"/>
              </a:rPr>
              <a:t>String</a:t>
            </a:r>
            <a:r>
              <a:rPr lang="vi" sz="600">
                <a:solidFill>
                  <a:srgbClr val="24292E"/>
                </a:solidFill>
                <a:highlight>
                  <a:srgbClr val="FFFFFF"/>
                </a:highlight>
                <a:latin typeface="Courier New"/>
                <a:ea typeface="Courier New"/>
                <a:cs typeface="Courier New"/>
                <a:sym typeface="Courier New"/>
              </a:rPr>
              <a:t>[] </a:t>
            </a:r>
            <a:r>
              <a:rPr lang="vi" sz="600">
                <a:solidFill>
                  <a:srgbClr val="E36209"/>
                </a:solidFill>
                <a:highlight>
                  <a:srgbClr val="FFFFFF"/>
                </a:highlight>
                <a:latin typeface="Courier New"/>
                <a:ea typeface="Courier New"/>
                <a:cs typeface="Courier New"/>
                <a:sym typeface="Courier New"/>
              </a:rPr>
              <a:t>args</a:t>
            </a: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String serverAddress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32F62"/>
                </a:solidFill>
                <a:highlight>
                  <a:srgbClr val="FFFFFF"/>
                </a:highlight>
                <a:latin typeface="Courier New"/>
                <a:ea typeface="Courier New"/>
                <a:cs typeface="Courier New"/>
                <a:sym typeface="Courier New"/>
              </a:rPr>
              <a:t>"localhost"</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int</a:t>
            </a:r>
            <a:r>
              <a:rPr lang="vi" sz="600">
                <a:solidFill>
                  <a:srgbClr val="24292E"/>
                </a:solidFill>
                <a:highlight>
                  <a:srgbClr val="FFFFFF"/>
                </a:highlight>
                <a:latin typeface="Courier New"/>
                <a:ea typeface="Courier New"/>
                <a:cs typeface="Courier New"/>
                <a:sym typeface="Courier New"/>
              </a:rPr>
              <a:t> serverPort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12345</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r>
              <a:rPr lang="vi" sz="600">
                <a:solidFill>
                  <a:srgbClr val="6A737D"/>
                </a:solidFill>
                <a:highlight>
                  <a:srgbClr val="FFFFFF"/>
                </a:highlight>
                <a:latin typeface="Courier New"/>
                <a:ea typeface="Courier New"/>
                <a:cs typeface="Courier New"/>
                <a:sym typeface="Courier New"/>
              </a:rPr>
              <a:t>// Mỗi cảm biến có chu kỳ riêng (ms)</a:t>
            </a:r>
            <a:endParaRPr sz="6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SensorThread dht11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new</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SensorThread</a:t>
            </a:r>
            <a:r>
              <a:rPr lang="vi" sz="600">
                <a:solidFill>
                  <a:srgbClr val="24292E"/>
                </a:solidFill>
                <a:highlight>
                  <a:srgbClr val="FFFFFF"/>
                </a:highlight>
                <a:latin typeface="Courier New"/>
                <a:ea typeface="Courier New"/>
                <a:cs typeface="Courier New"/>
                <a:sym typeface="Courier New"/>
              </a:rPr>
              <a:t>(</a:t>
            </a:r>
            <a:r>
              <a:rPr lang="vi" sz="600">
                <a:solidFill>
                  <a:srgbClr val="032F62"/>
                </a:solidFill>
                <a:highlight>
                  <a:srgbClr val="FFFFFF"/>
                </a:highlight>
                <a:latin typeface="Courier New"/>
                <a:ea typeface="Courier New"/>
                <a:cs typeface="Courier New"/>
                <a:sym typeface="Courier New"/>
              </a:rPr>
              <a:t>"DHT11"</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2000</a:t>
            </a:r>
            <a:r>
              <a:rPr lang="vi" sz="600">
                <a:solidFill>
                  <a:srgbClr val="24292E"/>
                </a:solidFill>
                <a:highlight>
                  <a:srgbClr val="FFFFFF"/>
                </a:highlight>
                <a:latin typeface="Courier New"/>
                <a:ea typeface="Courier New"/>
                <a:cs typeface="Courier New"/>
                <a:sym typeface="Courier New"/>
              </a:rPr>
              <a:t>, serverAddress, serverPort); </a:t>
            </a:r>
            <a:r>
              <a:rPr lang="vi" sz="600">
                <a:solidFill>
                  <a:srgbClr val="6A737D"/>
                </a:solidFill>
                <a:highlight>
                  <a:srgbClr val="FFFFFF"/>
                </a:highlight>
                <a:latin typeface="Courier New"/>
                <a:ea typeface="Courier New"/>
                <a:cs typeface="Courier New"/>
                <a:sym typeface="Courier New"/>
              </a:rPr>
              <a:t>// 2s</a:t>
            </a:r>
            <a:endParaRPr sz="6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SensorThread mq2 </a:t>
            </a:r>
            <a:r>
              <a:rPr lang="vi" sz="600">
                <a:solidFill>
                  <a:srgbClr val="D73A49"/>
                </a:solidFill>
                <a:highlight>
                  <a:srgbClr val="FFFFFF"/>
                </a:highlight>
                <a:latin typeface="Courier New"/>
                <a:ea typeface="Courier New"/>
                <a:cs typeface="Courier New"/>
                <a:sym typeface="Courier New"/>
              </a:rPr>
              <a:t>=</a:t>
            </a:r>
            <a:r>
              <a:rPr lang="vi" sz="600">
                <a:solidFill>
                  <a:srgbClr val="24292E"/>
                </a:solidFill>
                <a:highlight>
                  <a:srgbClr val="FFFFFF"/>
                </a:highlight>
                <a:latin typeface="Courier New"/>
                <a:ea typeface="Courier New"/>
                <a:cs typeface="Courier New"/>
                <a:sym typeface="Courier New"/>
              </a:rPr>
              <a:t> </a:t>
            </a:r>
            <a:r>
              <a:rPr lang="vi" sz="600">
                <a:solidFill>
                  <a:srgbClr val="D73A49"/>
                </a:solidFill>
                <a:highlight>
                  <a:srgbClr val="FFFFFF"/>
                </a:highlight>
                <a:latin typeface="Courier New"/>
                <a:ea typeface="Courier New"/>
                <a:cs typeface="Courier New"/>
                <a:sym typeface="Courier New"/>
              </a:rPr>
              <a:t>new</a:t>
            </a:r>
            <a:r>
              <a:rPr lang="vi" sz="600">
                <a:solidFill>
                  <a:srgbClr val="24292E"/>
                </a:solidFill>
                <a:highlight>
                  <a:srgbClr val="FFFFFF"/>
                </a:highlight>
                <a:latin typeface="Courier New"/>
                <a:ea typeface="Courier New"/>
                <a:cs typeface="Courier New"/>
                <a:sym typeface="Courier New"/>
              </a:rPr>
              <a:t> </a:t>
            </a:r>
            <a:r>
              <a:rPr lang="vi" sz="600">
                <a:solidFill>
                  <a:srgbClr val="6F42C1"/>
                </a:solidFill>
                <a:highlight>
                  <a:srgbClr val="FFFFFF"/>
                </a:highlight>
                <a:latin typeface="Courier New"/>
                <a:ea typeface="Courier New"/>
                <a:cs typeface="Courier New"/>
                <a:sym typeface="Courier New"/>
              </a:rPr>
              <a:t>SensorThread</a:t>
            </a:r>
            <a:r>
              <a:rPr lang="vi" sz="600">
                <a:solidFill>
                  <a:srgbClr val="24292E"/>
                </a:solidFill>
                <a:highlight>
                  <a:srgbClr val="FFFFFF"/>
                </a:highlight>
                <a:latin typeface="Courier New"/>
                <a:ea typeface="Courier New"/>
                <a:cs typeface="Courier New"/>
                <a:sym typeface="Courier New"/>
              </a:rPr>
              <a:t>(</a:t>
            </a:r>
            <a:r>
              <a:rPr lang="vi" sz="600">
                <a:solidFill>
                  <a:srgbClr val="032F62"/>
                </a:solidFill>
                <a:highlight>
                  <a:srgbClr val="FFFFFF"/>
                </a:highlight>
                <a:latin typeface="Courier New"/>
                <a:ea typeface="Courier New"/>
                <a:cs typeface="Courier New"/>
                <a:sym typeface="Courier New"/>
              </a:rPr>
              <a:t>"MQ2"</a:t>
            </a:r>
            <a:r>
              <a:rPr lang="vi" sz="600">
                <a:solidFill>
                  <a:srgbClr val="24292E"/>
                </a:solidFill>
                <a:highlight>
                  <a:srgbClr val="FFFFFF"/>
                </a:highlight>
                <a:latin typeface="Courier New"/>
                <a:ea typeface="Courier New"/>
                <a:cs typeface="Courier New"/>
                <a:sym typeface="Courier New"/>
              </a:rPr>
              <a:t>, </a:t>
            </a:r>
            <a:r>
              <a:rPr lang="vi" sz="600">
                <a:solidFill>
                  <a:srgbClr val="005CC5"/>
                </a:solidFill>
                <a:highlight>
                  <a:srgbClr val="FFFFFF"/>
                </a:highlight>
                <a:latin typeface="Courier New"/>
                <a:ea typeface="Courier New"/>
                <a:cs typeface="Courier New"/>
                <a:sym typeface="Courier New"/>
              </a:rPr>
              <a:t>1000</a:t>
            </a:r>
            <a:r>
              <a:rPr lang="vi" sz="600">
                <a:solidFill>
                  <a:srgbClr val="24292E"/>
                </a:solidFill>
                <a:highlight>
                  <a:srgbClr val="FFFFFF"/>
                </a:highlight>
                <a:latin typeface="Courier New"/>
                <a:ea typeface="Courier New"/>
                <a:cs typeface="Courier New"/>
                <a:sym typeface="Courier New"/>
              </a:rPr>
              <a:t>, serverAddress, serverPort);     </a:t>
            </a:r>
            <a:r>
              <a:rPr lang="vi" sz="600">
                <a:solidFill>
                  <a:srgbClr val="6A737D"/>
                </a:solidFill>
                <a:highlight>
                  <a:srgbClr val="FFFFFF"/>
                </a:highlight>
                <a:latin typeface="Courier New"/>
                <a:ea typeface="Courier New"/>
                <a:cs typeface="Courier New"/>
                <a:sym typeface="Courier New"/>
              </a:rPr>
              <a:t>// 1s</a:t>
            </a:r>
            <a:endParaRPr sz="6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dht11.</a:t>
            </a:r>
            <a:r>
              <a:rPr lang="vi" sz="600">
                <a:solidFill>
                  <a:srgbClr val="6F42C1"/>
                </a:solidFill>
                <a:highlight>
                  <a:srgbClr val="FFFFFF"/>
                </a:highlight>
                <a:latin typeface="Courier New"/>
                <a:ea typeface="Courier New"/>
                <a:cs typeface="Courier New"/>
                <a:sym typeface="Courier New"/>
              </a:rPr>
              <a:t>start</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mq2.</a:t>
            </a:r>
            <a:r>
              <a:rPr lang="vi" sz="600">
                <a:solidFill>
                  <a:srgbClr val="6F42C1"/>
                </a:solidFill>
                <a:highlight>
                  <a:srgbClr val="FFFFFF"/>
                </a:highlight>
                <a:latin typeface="Courier New"/>
                <a:ea typeface="Courier New"/>
                <a:cs typeface="Courier New"/>
                <a:sym typeface="Courier New"/>
              </a:rPr>
              <a:t>start</a:t>
            </a: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    }</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600">
                <a:solidFill>
                  <a:srgbClr val="24292E"/>
                </a:solidFill>
                <a:highlight>
                  <a:srgbClr val="FFFFFF"/>
                </a:highlight>
                <a:latin typeface="Courier New"/>
                <a:ea typeface="Courier New"/>
                <a:cs typeface="Courier New"/>
                <a:sym typeface="Courier New"/>
              </a:rPr>
              <a:t>}</a:t>
            </a:r>
            <a:endParaRPr sz="6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600">
              <a:solidFill>
                <a:srgbClr val="D73A49"/>
              </a:solidFill>
              <a:highlight>
                <a:srgbClr val="FFFFFF"/>
              </a:highlight>
              <a:latin typeface="Courier New"/>
              <a:ea typeface="Courier New"/>
              <a:cs typeface="Courier New"/>
              <a:sym typeface="Courier New"/>
            </a:endParaRPr>
          </a:p>
        </p:txBody>
      </p:sp>
      <p:sp>
        <p:nvSpPr>
          <p:cNvPr id="385" name="Google Shape;385;p55"/>
          <p:cNvSpPr txBox="1"/>
          <p:nvPr/>
        </p:nvSpPr>
        <p:spPr>
          <a:xfrm>
            <a:off x="159850" y="61225"/>
            <a:ext cx="3202800" cy="507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2100">
                <a:solidFill>
                  <a:schemeClr val="lt1"/>
                </a:solidFill>
                <a:latin typeface="Calibri"/>
                <a:ea typeface="Calibri"/>
                <a:cs typeface="Calibri"/>
                <a:sym typeface="Calibri"/>
              </a:rPr>
              <a:t>Client</a:t>
            </a:r>
            <a:endParaRPr sz="2100">
              <a:solidFill>
                <a:schemeClr val="lt1"/>
              </a:solidFill>
              <a:latin typeface="Calibri"/>
              <a:ea typeface="Calibri"/>
              <a:cs typeface="Calibri"/>
              <a:sym typeface="Calibri"/>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56"/>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1" name="Google Shape;391;p56"/>
          <p:cNvSpPr txBox="1"/>
          <p:nvPr/>
        </p:nvSpPr>
        <p:spPr>
          <a:xfrm>
            <a:off x="95250" y="102475"/>
            <a:ext cx="8953500" cy="507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800"/>
              </a:spcBef>
              <a:spcAft>
                <a:spcPts val="400"/>
              </a:spcAft>
              <a:buNone/>
            </a:pPr>
            <a:r>
              <a:rPr b="1" lang="vi" sz="2100">
                <a:solidFill>
                  <a:schemeClr val="lt1"/>
                </a:solidFill>
              </a:rPr>
              <a:t>Semaphore &amp; Synchronize</a:t>
            </a:r>
            <a:r>
              <a:rPr b="1" lang="vi" sz="2100">
                <a:solidFill>
                  <a:schemeClr val="lt1"/>
                </a:solidFill>
              </a:rPr>
              <a:t> </a:t>
            </a:r>
            <a:endParaRPr b="1" sz="2700">
              <a:solidFill>
                <a:schemeClr val="lt1"/>
              </a:solidFill>
            </a:endParaRPr>
          </a:p>
        </p:txBody>
      </p:sp>
      <p:sp>
        <p:nvSpPr>
          <p:cNvPr id="392" name="Google Shape;392;p56"/>
          <p:cNvSpPr txBox="1"/>
          <p:nvPr/>
        </p:nvSpPr>
        <p:spPr>
          <a:xfrm>
            <a:off x="255925" y="790100"/>
            <a:ext cx="8520600" cy="3855900"/>
          </a:xfrm>
          <a:prstGeom prst="rect">
            <a:avLst/>
          </a:prstGeom>
          <a:noFill/>
          <a:ln>
            <a:noFill/>
          </a:ln>
        </p:spPr>
        <p:txBody>
          <a:bodyPr anchorCtr="0" anchor="t" bIns="91425" lIns="91425" spcFirstLastPara="1" rIns="91425" wrap="square" tIns="91425">
            <a:normAutofit fontScale="85000" lnSpcReduction="10000"/>
          </a:bodyPr>
          <a:lstStyle/>
          <a:p>
            <a:pPr indent="0" lvl="0" marL="0" rtl="0" algn="l">
              <a:lnSpc>
                <a:spcPct val="115000"/>
              </a:lnSpc>
              <a:spcBef>
                <a:spcPts val="1200"/>
              </a:spcBef>
              <a:spcAft>
                <a:spcPts val="0"/>
              </a:spcAft>
              <a:buNone/>
            </a:pPr>
            <a:r>
              <a:rPr b="1" lang="vi" sz="1300"/>
              <a:t>Semaphore </a:t>
            </a:r>
            <a:r>
              <a:rPr lang="vi" sz="1100"/>
              <a:t>l</a:t>
            </a:r>
            <a:r>
              <a:rPr lang="vi" sz="1100">
                <a:solidFill>
                  <a:srgbClr val="000000"/>
                </a:solidFill>
              </a:rPr>
              <a:t>à một </a:t>
            </a:r>
            <a:r>
              <a:rPr b="1" lang="vi" sz="1100">
                <a:solidFill>
                  <a:srgbClr val="000000"/>
                </a:solidFill>
              </a:rPr>
              <a:t>kỹ thuật đồng bộ hóa</a:t>
            </a:r>
            <a:r>
              <a:rPr lang="vi" sz="1100">
                <a:solidFill>
                  <a:srgbClr val="000000"/>
                </a:solidFill>
              </a:rPr>
              <a:t> trong lập trình đa luồng, dùng để kiểm soát </a:t>
            </a:r>
            <a:r>
              <a:rPr b="1" lang="vi" sz="1100">
                <a:solidFill>
                  <a:srgbClr val="000000"/>
                </a:solidFill>
              </a:rPr>
              <a:t>số lượng luồng truy cập vào tài nguyên chung</a:t>
            </a:r>
            <a:r>
              <a:rPr lang="vi" sz="1100">
                <a:solidFill>
                  <a:srgbClr val="000000"/>
                </a:solidFill>
              </a:rPr>
              <a:t> tại một thời điểm.</a:t>
            </a:r>
            <a:br>
              <a:rPr lang="vi" sz="1100">
                <a:solidFill>
                  <a:srgbClr val="000000"/>
                </a:solidFill>
              </a:rPr>
            </a:br>
            <a:endParaRPr sz="1100">
              <a:solidFill>
                <a:srgbClr val="000000"/>
              </a:solidFill>
            </a:endParaRPr>
          </a:p>
          <a:p>
            <a:pPr indent="0" lvl="0" marL="0" rtl="0" algn="l">
              <a:lnSpc>
                <a:spcPct val="115000"/>
              </a:lnSpc>
              <a:spcBef>
                <a:spcPts val="1200"/>
              </a:spcBef>
              <a:spcAft>
                <a:spcPts val="0"/>
              </a:spcAft>
              <a:buNone/>
            </a:pPr>
            <a:r>
              <a:rPr lang="vi" sz="1100">
                <a:solidFill>
                  <a:srgbClr val="000000"/>
                </a:solidFill>
              </a:rPr>
              <a:t>Gồm 2 thao tác:</a:t>
            </a:r>
            <a:br>
              <a:rPr lang="vi" sz="1100">
                <a:solidFill>
                  <a:srgbClr val="000000"/>
                </a:solidFill>
              </a:rPr>
            </a:br>
            <a:r>
              <a:rPr lang="vi" sz="1100">
                <a:solidFill>
                  <a:srgbClr val="000000"/>
                </a:solidFill>
              </a:rPr>
              <a:t>	</a:t>
            </a:r>
            <a:r>
              <a:rPr lang="vi" sz="1100">
                <a:solidFill>
                  <a:srgbClr val="188038"/>
                </a:solidFill>
                <a:latin typeface="Roboto Mono"/>
                <a:ea typeface="Roboto Mono"/>
                <a:cs typeface="Roboto Mono"/>
                <a:sym typeface="Roboto Mono"/>
              </a:rPr>
              <a:t>acquire()</a:t>
            </a:r>
            <a:r>
              <a:rPr lang="vi" sz="1100">
                <a:solidFill>
                  <a:srgbClr val="000000"/>
                </a:solidFill>
              </a:rPr>
              <a:t> → giảm permit, nếu hết thì luồng phải đợi.</a:t>
            </a:r>
            <a:br>
              <a:rPr lang="vi" sz="1100">
                <a:solidFill>
                  <a:srgbClr val="000000"/>
                </a:solidFill>
              </a:rPr>
            </a:br>
            <a:r>
              <a:rPr lang="vi" sz="1100">
                <a:solidFill>
                  <a:srgbClr val="000000"/>
                </a:solidFill>
              </a:rPr>
              <a:t>	</a:t>
            </a:r>
            <a:r>
              <a:rPr lang="vi" sz="1100">
                <a:solidFill>
                  <a:srgbClr val="188038"/>
                </a:solidFill>
                <a:latin typeface="Roboto Mono"/>
                <a:ea typeface="Roboto Mono"/>
                <a:cs typeface="Roboto Mono"/>
                <a:sym typeface="Roboto Mono"/>
              </a:rPr>
              <a:t>release()</a:t>
            </a:r>
            <a:r>
              <a:rPr lang="vi" sz="1100">
                <a:solidFill>
                  <a:srgbClr val="000000"/>
                </a:solidFill>
              </a:rPr>
              <a:t> → tăng permit, cho phép luồng khác tiếp tục.</a:t>
            </a:r>
            <a:endParaRPr sz="1100">
              <a:solidFill>
                <a:srgbClr val="000000"/>
              </a:solidFill>
            </a:endParaRPr>
          </a:p>
          <a:p>
            <a:pPr indent="0" lvl="0" marL="0" rtl="0" algn="l">
              <a:lnSpc>
                <a:spcPct val="115000"/>
              </a:lnSpc>
              <a:spcBef>
                <a:spcPts val="1200"/>
              </a:spcBef>
              <a:spcAft>
                <a:spcPts val="0"/>
              </a:spcAft>
              <a:buNone/>
            </a:pPr>
            <a:r>
              <a:rPr b="1" lang="vi" sz="1300">
                <a:solidFill>
                  <a:srgbClr val="000000"/>
                </a:solidFill>
              </a:rPr>
              <a:t>Synchronize</a:t>
            </a:r>
            <a:r>
              <a:rPr lang="vi" sz="1100">
                <a:solidFill>
                  <a:srgbClr val="000000"/>
                </a:solidFill>
              </a:rPr>
              <a:t> giúp </a:t>
            </a:r>
            <a:r>
              <a:rPr b="1" lang="vi" sz="1100">
                <a:solidFill>
                  <a:srgbClr val="000000"/>
                </a:solidFill>
              </a:rPr>
              <a:t>đảm bảo chỉ một luồng</a:t>
            </a:r>
            <a:r>
              <a:rPr lang="vi" sz="1100">
                <a:solidFill>
                  <a:srgbClr val="000000"/>
                </a:solidFill>
              </a:rPr>
              <a:t> có thể truy cập khối lệnh/tài nguyên tại một thời điểm.</a:t>
            </a:r>
            <a:br>
              <a:rPr lang="vi" sz="1100">
                <a:solidFill>
                  <a:srgbClr val="000000"/>
                </a:solidFill>
              </a:rPr>
            </a:br>
            <a:r>
              <a:rPr lang="vi" sz="1100">
                <a:solidFill>
                  <a:srgbClr val="000000"/>
                </a:solidFill>
              </a:rPr>
              <a:t>	Thường dùng với </a:t>
            </a:r>
            <a:r>
              <a:rPr b="1" lang="vi" sz="1100">
                <a:solidFill>
                  <a:srgbClr val="000000"/>
                </a:solidFill>
              </a:rPr>
              <a:t>hàm hoặc khối mã</a:t>
            </a:r>
            <a:r>
              <a:rPr lang="vi" sz="1100">
                <a:solidFill>
                  <a:srgbClr val="000000"/>
                </a:solidFill>
              </a:rPr>
              <a:t> khi làm việc với dữ liệu dùng chung.</a:t>
            </a:r>
            <a:endParaRPr sz="1100">
              <a:solidFill>
                <a:srgbClr val="000000"/>
              </a:solidFill>
            </a:endParaRPr>
          </a:p>
          <a:p>
            <a:pPr indent="0" lvl="0" marL="0" rtl="0" algn="l">
              <a:lnSpc>
                <a:spcPct val="115000"/>
              </a:lnSpc>
              <a:spcBef>
                <a:spcPts val="1200"/>
              </a:spcBef>
              <a:spcAft>
                <a:spcPts val="0"/>
              </a:spcAft>
              <a:buNone/>
            </a:pPr>
            <a:br>
              <a:rPr lang="vi" sz="1100">
                <a:solidFill>
                  <a:srgbClr val="000000"/>
                </a:solidFill>
              </a:rPr>
            </a:br>
            <a:r>
              <a:rPr b="1" lang="vi" sz="1100"/>
              <a:t>Vai trò trong hệ điều hành</a:t>
            </a:r>
            <a:endParaRPr b="1" sz="1100">
              <a:solidFill>
                <a:schemeClr val="dk1"/>
              </a:solidFill>
            </a:endParaRPr>
          </a:p>
          <a:p>
            <a:pPr indent="-287972" lvl="0" marL="457200" rtl="0" algn="l">
              <a:lnSpc>
                <a:spcPct val="115000"/>
              </a:lnSpc>
              <a:spcBef>
                <a:spcPts val="1200"/>
              </a:spcBef>
              <a:spcAft>
                <a:spcPts val="0"/>
              </a:spcAft>
              <a:buClr>
                <a:schemeClr val="dk1"/>
              </a:buClr>
              <a:buSzPct val="100000"/>
              <a:buAutoNum type="arabicPeriod"/>
            </a:pPr>
            <a:r>
              <a:rPr b="1" lang="vi" sz="1100">
                <a:solidFill>
                  <a:schemeClr val="dk1"/>
                </a:solidFill>
              </a:rPr>
              <a:t>Quản lý tài nguyên dùng chung</a:t>
            </a:r>
            <a:r>
              <a:rPr lang="vi" sz="1100">
                <a:solidFill>
                  <a:schemeClr val="dk1"/>
                </a:solidFill>
              </a:rPr>
              <a:t> như sensor, buffer, file I/O.</a:t>
            </a:r>
            <a:br>
              <a:rPr lang="vi" sz="1100">
                <a:solidFill>
                  <a:schemeClr val="dk1"/>
                </a:solidFill>
              </a:rPr>
            </a:br>
            <a:endParaRPr sz="1100">
              <a:solidFill>
                <a:schemeClr val="dk1"/>
              </a:solidFill>
            </a:endParaRPr>
          </a:p>
          <a:p>
            <a:pPr indent="-287972" lvl="0" marL="457200" rtl="0" algn="l">
              <a:lnSpc>
                <a:spcPct val="115000"/>
              </a:lnSpc>
              <a:spcBef>
                <a:spcPts val="0"/>
              </a:spcBef>
              <a:spcAft>
                <a:spcPts val="0"/>
              </a:spcAft>
              <a:buClr>
                <a:schemeClr val="dk1"/>
              </a:buClr>
              <a:buSzPct val="100000"/>
              <a:buAutoNum type="arabicPeriod"/>
            </a:pPr>
            <a:r>
              <a:rPr lang="vi" sz="1100">
                <a:solidFill>
                  <a:schemeClr val="dk1"/>
                </a:solidFill>
              </a:rPr>
              <a:t>Tránh </a:t>
            </a:r>
            <a:r>
              <a:rPr b="1" lang="vi" sz="1100">
                <a:solidFill>
                  <a:schemeClr val="dk1"/>
                </a:solidFill>
              </a:rPr>
              <a:t>race condition</a:t>
            </a:r>
            <a:r>
              <a:rPr lang="vi" sz="1100">
                <a:solidFill>
                  <a:schemeClr val="dk1"/>
                </a:solidFill>
              </a:rPr>
              <a:t>, </a:t>
            </a:r>
            <a:r>
              <a:rPr b="1" lang="vi" sz="1100">
                <a:solidFill>
                  <a:schemeClr val="dk1"/>
                </a:solidFill>
              </a:rPr>
              <a:t>deadlock</a:t>
            </a:r>
            <a:r>
              <a:rPr lang="vi" sz="1100">
                <a:solidFill>
                  <a:schemeClr val="dk1"/>
                </a:solidFill>
              </a:rPr>
              <a:t>, </a:t>
            </a:r>
            <a:r>
              <a:rPr b="1" lang="vi" sz="1100">
                <a:solidFill>
                  <a:schemeClr val="dk1"/>
                </a:solidFill>
              </a:rPr>
              <a:t>gián đoạn dữ liệu</a:t>
            </a:r>
            <a:r>
              <a:rPr lang="vi" sz="1100">
                <a:solidFill>
                  <a:schemeClr val="dk1"/>
                </a:solidFill>
              </a:rPr>
              <a:t>.</a:t>
            </a:r>
            <a:br>
              <a:rPr lang="vi" sz="1100">
                <a:solidFill>
                  <a:schemeClr val="dk1"/>
                </a:solidFill>
              </a:rPr>
            </a:br>
            <a:endParaRPr sz="1100">
              <a:solidFill>
                <a:schemeClr val="dk1"/>
              </a:solidFill>
            </a:endParaRPr>
          </a:p>
          <a:p>
            <a:pPr indent="-287972" lvl="0" marL="457200" rtl="0" algn="l">
              <a:lnSpc>
                <a:spcPct val="115000"/>
              </a:lnSpc>
              <a:spcBef>
                <a:spcPts val="0"/>
              </a:spcBef>
              <a:spcAft>
                <a:spcPts val="0"/>
              </a:spcAft>
              <a:buClr>
                <a:schemeClr val="dk1"/>
              </a:buClr>
              <a:buSzPct val="100000"/>
              <a:buAutoNum type="arabicPeriod"/>
            </a:pPr>
            <a:r>
              <a:rPr b="1" lang="vi" sz="1100">
                <a:solidFill>
                  <a:schemeClr val="dk1"/>
                </a:solidFill>
              </a:rPr>
              <a:t>FreeRTOS</a:t>
            </a:r>
            <a:r>
              <a:rPr lang="vi" sz="1100">
                <a:solidFill>
                  <a:schemeClr val="dk1"/>
                </a:solidFill>
              </a:rPr>
              <a:t> cũng dùng Semaphore để:</a:t>
            </a:r>
            <a:br>
              <a:rPr lang="vi" sz="1100">
                <a:solidFill>
                  <a:schemeClr val="dk1"/>
                </a:solidFill>
              </a:rPr>
            </a:br>
            <a:endParaRPr sz="1100">
              <a:solidFill>
                <a:schemeClr val="dk1"/>
              </a:solidFill>
            </a:endParaRPr>
          </a:p>
          <a:p>
            <a:pPr indent="-287972" lvl="1" marL="914400" rtl="0" algn="l">
              <a:lnSpc>
                <a:spcPct val="115000"/>
              </a:lnSpc>
              <a:spcBef>
                <a:spcPts val="0"/>
              </a:spcBef>
              <a:spcAft>
                <a:spcPts val="0"/>
              </a:spcAft>
              <a:buClr>
                <a:schemeClr val="dk1"/>
              </a:buClr>
              <a:buSzPct val="100000"/>
              <a:buAutoNum type="alphaLcPeriod"/>
            </a:pPr>
            <a:r>
              <a:rPr lang="vi" sz="1100">
                <a:solidFill>
                  <a:schemeClr val="dk1"/>
                </a:solidFill>
              </a:rPr>
              <a:t>Quản lý </a:t>
            </a:r>
            <a:r>
              <a:rPr b="1" lang="vi" sz="1100">
                <a:solidFill>
                  <a:schemeClr val="dk1"/>
                </a:solidFill>
              </a:rPr>
              <a:t>truy cập buffer chia sẻ</a:t>
            </a:r>
            <a:r>
              <a:rPr lang="vi" sz="1100">
                <a:solidFill>
                  <a:schemeClr val="dk1"/>
                </a:solidFill>
              </a:rPr>
              <a:t>.</a:t>
            </a:r>
            <a:br>
              <a:rPr lang="vi" sz="1100">
                <a:solidFill>
                  <a:schemeClr val="dk1"/>
                </a:solidFill>
              </a:rPr>
            </a:br>
            <a:endParaRPr sz="1100">
              <a:solidFill>
                <a:schemeClr val="dk1"/>
              </a:solidFill>
            </a:endParaRPr>
          </a:p>
          <a:p>
            <a:pPr indent="-287972" lvl="1" marL="914400" rtl="0" algn="l">
              <a:lnSpc>
                <a:spcPct val="115000"/>
              </a:lnSpc>
              <a:spcBef>
                <a:spcPts val="0"/>
              </a:spcBef>
              <a:spcAft>
                <a:spcPts val="0"/>
              </a:spcAft>
              <a:buClr>
                <a:schemeClr val="dk1"/>
              </a:buClr>
              <a:buSzPct val="100000"/>
              <a:buAutoNum type="alphaLcPeriod"/>
            </a:pPr>
            <a:r>
              <a:rPr lang="vi" sz="1100">
                <a:solidFill>
                  <a:schemeClr val="dk1"/>
                </a:solidFill>
              </a:rPr>
              <a:t>Đồng bộ hóa giữa </a:t>
            </a:r>
            <a:r>
              <a:rPr b="1" lang="vi" sz="1100">
                <a:solidFill>
                  <a:schemeClr val="dk1"/>
                </a:solidFill>
              </a:rPr>
              <a:t>Task &amp; Interrupt</a:t>
            </a:r>
            <a:r>
              <a:rPr lang="vi" sz="1100">
                <a:solidFill>
                  <a:schemeClr val="dk1"/>
                </a:solidFill>
              </a:rPr>
              <a:t>.</a:t>
            </a:r>
            <a:br>
              <a:rPr lang="vi" sz="1100">
                <a:solidFill>
                  <a:schemeClr val="dk1"/>
                </a:solidFill>
              </a:rPr>
            </a:br>
            <a:endParaRPr sz="1100">
              <a:solidFill>
                <a:schemeClr val="dk1"/>
              </a:solidFill>
            </a:endParaRPr>
          </a:p>
          <a:p>
            <a:pPr indent="-287972" lvl="1" marL="914400" rtl="0" algn="l">
              <a:lnSpc>
                <a:spcPct val="115000"/>
              </a:lnSpc>
              <a:spcBef>
                <a:spcPts val="0"/>
              </a:spcBef>
              <a:spcAft>
                <a:spcPts val="0"/>
              </a:spcAft>
              <a:buClr>
                <a:schemeClr val="dk1"/>
              </a:buClr>
              <a:buSzPct val="100000"/>
              <a:buAutoNum type="alphaLcPeriod"/>
            </a:pPr>
            <a:r>
              <a:rPr lang="vi" sz="1100">
                <a:solidFill>
                  <a:schemeClr val="dk1"/>
                </a:solidFill>
              </a:rPr>
              <a:t>Điều khiển </a:t>
            </a:r>
            <a:r>
              <a:rPr b="1" lang="vi" sz="1100">
                <a:solidFill>
                  <a:schemeClr val="dk1"/>
                </a:solidFill>
              </a:rPr>
              <a:t>luồng dữ liệu từ cảm biến</a:t>
            </a:r>
            <a:r>
              <a:rPr lang="vi" sz="1100">
                <a:solidFill>
                  <a:schemeClr val="dk1"/>
                </a:solidFill>
              </a:rPr>
              <a:t>.</a:t>
            </a:r>
            <a:endParaRPr sz="1200">
              <a:solidFill>
                <a:srgbClr val="595959"/>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57"/>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398" name="Google Shape;398;p57"/>
          <p:cNvSpPr txBox="1"/>
          <p:nvPr/>
        </p:nvSpPr>
        <p:spPr>
          <a:xfrm>
            <a:off x="95250" y="102475"/>
            <a:ext cx="89535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b="1" lang="vi" sz="3000">
                <a:solidFill>
                  <a:schemeClr val="lt1"/>
                </a:solidFill>
              </a:rPr>
              <a:t>Cài đặt Semaphore trong Java (Demo)</a:t>
            </a:r>
            <a:endParaRPr b="1" sz="2900">
              <a:solidFill>
                <a:schemeClr val="lt1"/>
              </a:solidFill>
            </a:endParaRPr>
          </a:p>
        </p:txBody>
      </p:sp>
      <p:sp>
        <p:nvSpPr>
          <p:cNvPr id="399" name="Google Shape;399;p57"/>
          <p:cNvSpPr txBox="1"/>
          <p:nvPr/>
        </p:nvSpPr>
        <p:spPr>
          <a:xfrm>
            <a:off x="350625" y="871850"/>
            <a:ext cx="8520600" cy="3929100"/>
          </a:xfrm>
          <a:prstGeom prst="rect">
            <a:avLst/>
          </a:prstGeom>
          <a:noFill/>
          <a:ln>
            <a:noFill/>
          </a:ln>
        </p:spPr>
        <p:txBody>
          <a:bodyPr anchorCtr="0" anchor="t" bIns="91425" lIns="91425" spcFirstLastPara="1" rIns="91425" wrap="square" tIns="91425">
            <a:normAutofit fontScale="25000" lnSpcReduction="20000"/>
          </a:bodyPr>
          <a:lstStyle/>
          <a:p>
            <a:pPr indent="0" lvl="0" marL="0" rtl="0" algn="l">
              <a:spcBef>
                <a:spcPts val="0"/>
              </a:spcBef>
              <a:spcAft>
                <a:spcPts val="0"/>
              </a:spcAft>
              <a:buNone/>
            </a:pPr>
            <a:r>
              <a:rPr lang="vi" sz="2700">
                <a:solidFill>
                  <a:srgbClr val="595959"/>
                </a:solidFill>
              </a:rPr>
              <a:t>i</a:t>
            </a:r>
            <a:r>
              <a:rPr lang="vi" sz="2700">
                <a:solidFill>
                  <a:srgbClr val="24292E"/>
                </a:solidFill>
                <a:highlight>
                  <a:srgbClr val="FFFFFF"/>
                </a:highlight>
                <a:latin typeface="Courier New"/>
                <a:ea typeface="Courier New"/>
                <a:cs typeface="Courier New"/>
                <a:sym typeface="Courier New"/>
              </a:rPr>
              <a:t>mport java.util.concurrent.Semaphore;</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D73A49"/>
                </a:solidFill>
                <a:highlight>
                  <a:srgbClr val="FFFFFF"/>
                </a:highlight>
                <a:latin typeface="Courier New"/>
                <a:ea typeface="Courier New"/>
                <a:cs typeface="Courier New"/>
                <a:sym typeface="Courier New"/>
              </a:rPr>
              <a:t>public</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class</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DemoSemaphore</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static</a:t>
            </a:r>
            <a:r>
              <a:rPr lang="vi" sz="2700">
                <a:solidFill>
                  <a:srgbClr val="24292E"/>
                </a:solidFill>
                <a:highlight>
                  <a:srgbClr val="FFFFFF"/>
                </a:highlight>
                <a:latin typeface="Courier New"/>
                <a:ea typeface="Courier New"/>
                <a:cs typeface="Courier New"/>
                <a:sym typeface="Courier New"/>
              </a:rPr>
              <a:t> Semaphore semaphore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new</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Semaphore</a:t>
            </a:r>
            <a:r>
              <a:rPr lang="vi" sz="2700">
                <a:solidFill>
                  <a:srgbClr val="24292E"/>
                </a:solidFill>
                <a:highlight>
                  <a:srgbClr val="FFFFFF"/>
                </a:highlight>
                <a:latin typeface="Courier New"/>
                <a:ea typeface="Courier New"/>
                <a:cs typeface="Courier New"/>
                <a:sym typeface="Courier New"/>
              </a:rPr>
              <a:t>(</a:t>
            </a:r>
            <a:r>
              <a:rPr lang="vi" sz="2700">
                <a:solidFill>
                  <a:srgbClr val="005CC5"/>
                </a:solidFill>
                <a:highlight>
                  <a:srgbClr val="FFFFFF"/>
                </a:highlight>
                <a:latin typeface="Courier New"/>
                <a:ea typeface="Courier New"/>
                <a:cs typeface="Courier New"/>
                <a:sym typeface="Courier New"/>
              </a:rPr>
              <a:t>2</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static</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class</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Worker</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extends</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Thread</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String name;</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Worker</a:t>
            </a:r>
            <a:r>
              <a:rPr lang="vi" sz="2700">
                <a:solidFill>
                  <a:srgbClr val="24292E"/>
                </a:solidFill>
                <a:highlight>
                  <a:srgbClr val="FFFFFF"/>
                </a:highlight>
                <a:latin typeface="Courier New"/>
                <a:ea typeface="Courier New"/>
                <a:cs typeface="Courier New"/>
                <a:sym typeface="Courier New"/>
              </a:rPr>
              <a:t>(String </a:t>
            </a:r>
            <a:r>
              <a:rPr lang="vi" sz="2700">
                <a:solidFill>
                  <a:srgbClr val="E36209"/>
                </a:solidFill>
                <a:highlight>
                  <a:srgbClr val="FFFFFF"/>
                </a:highlight>
                <a:latin typeface="Courier New"/>
                <a:ea typeface="Courier New"/>
                <a:cs typeface="Courier New"/>
                <a:sym typeface="Courier New"/>
              </a:rPr>
              <a:t>name</a:t>
            </a:r>
            <a:r>
              <a:rPr lang="vi" sz="2700">
                <a:solidFill>
                  <a:srgbClr val="24292E"/>
                </a:solidFill>
                <a:highlight>
                  <a:srgbClr val="FFFFFF"/>
                </a:highlight>
                <a:latin typeface="Courier New"/>
                <a:ea typeface="Courier New"/>
                <a:cs typeface="Courier New"/>
                <a:sym typeface="Courier New"/>
              </a:rPr>
              <a:t>) { </a:t>
            </a:r>
            <a:r>
              <a:rPr lang="vi" sz="2700">
                <a:solidFill>
                  <a:srgbClr val="005CC5"/>
                </a:solidFill>
                <a:highlight>
                  <a:srgbClr val="FFFFFF"/>
                </a:highlight>
                <a:latin typeface="Courier New"/>
                <a:ea typeface="Courier New"/>
                <a:cs typeface="Courier New"/>
                <a:sym typeface="Courier New"/>
              </a:rPr>
              <a:t>this</a:t>
            </a:r>
            <a:r>
              <a:rPr lang="vi" sz="2700">
                <a:solidFill>
                  <a:srgbClr val="24292E"/>
                </a:solidFill>
                <a:highlight>
                  <a:srgbClr val="FFFFFF"/>
                </a:highlight>
                <a:latin typeface="Courier New"/>
                <a:ea typeface="Courier New"/>
                <a:cs typeface="Courier New"/>
                <a:sym typeface="Courier New"/>
              </a:rPr>
              <a:t>.name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name;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public</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void</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run</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try</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System.out.</a:t>
            </a:r>
            <a:r>
              <a:rPr lang="vi" sz="2700">
                <a:solidFill>
                  <a:srgbClr val="6F42C1"/>
                </a:solidFill>
                <a:highlight>
                  <a:srgbClr val="FFFFFF"/>
                </a:highlight>
                <a:latin typeface="Courier New"/>
                <a:ea typeface="Courier New"/>
                <a:cs typeface="Courier New"/>
                <a:sym typeface="Courier New"/>
              </a:rPr>
              <a:t>println</a:t>
            </a:r>
            <a:r>
              <a:rPr lang="vi" sz="2700">
                <a:solidFill>
                  <a:srgbClr val="24292E"/>
                </a:solidFill>
                <a:highlight>
                  <a:srgbClr val="FFFFFF"/>
                </a:highlight>
                <a:latin typeface="Courier New"/>
                <a:ea typeface="Courier New"/>
                <a:cs typeface="Courier New"/>
                <a:sym typeface="Courier New"/>
              </a:rPr>
              <a:t>(name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a:t>
            </a:r>
            <a:r>
              <a:rPr lang="vi" sz="2700">
                <a:solidFill>
                  <a:srgbClr val="032F62"/>
                </a:solidFill>
                <a:highlight>
                  <a:srgbClr val="FFFFFF"/>
                </a:highlight>
                <a:latin typeface="Courier New"/>
                <a:ea typeface="Courier New"/>
                <a:cs typeface="Courier New"/>
                <a:sym typeface="Courier New"/>
              </a:rPr>
              <a:t>" đang chờ..."</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semaphore.</a:t>
            </a:r>
            <a:r>
              <a:rPr lang="vi" sz="2700">
                <a:solidFill>
                  <a:srgbClr val="6F42C1"/>
                </a:solidFill>
                <a:highlight>
                  <a:srgbClr val="FFFFFF"/>
                </a:highlight>
                <a:latin typeface="Courier New"/>
                <a:ea typeface="Courier New"/>
                <a:cs typeface="Courier New"/>
                <a:sym typeface="Courier New"/>
              </a:rPr>
              <a:t>acquire</a:t>
            </a:r>
            <a:r>
              <a:rPr lang="vi" sz="2700">
                <a:solidFill>
                  <a:srgbClr val="24292E"/>
                </a:solidFill>
                <a:highlight>
                  <a:srgbClr val="FFFFFF"/>
                </a:highlight>
                <a:latin typeface="Courier New"/>
                <a:ea typeface="Courier New"/>
                <a:cs typeface="Courier New"/>
                <a:sym typeface="Courier New"/>
              </a:rPr>
              <a:t>(); </a:t>
            </a:r>
            <a:r>
              <a:rPr lang="vi" sz="2700">
                <a:solidFill>
                  <a:srgbClr val="6A737D"/>
                </a:solidFill>
                <a:highlight>
                  <a:srgbClr val="FFFFFF"/>
                </a:highlight>
                <a:latin typeface="Courier New"/>
                <a:ea typeface="Courier New"/>
                <a:cs typeface="Courier New"/>
                <a:sym typeface="Courier New"/>
              </a:rPr>
              <a:t>// Giảm permit</a:t>
            </a:r>
            <a:endParaRPr sz="27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System.out.</a:t>
            </a:r>
            <a:r>
              <a:rPr lang="vi" sz="2700">
                <a:solidFill>
                  <a:srgbClr val="6F42C1"/>
                </a:solidFill>
                <a:highlight>
                  <a:srgbClr val="FFFFFF"/>
                </a:highlight>
                <a:latin typeface="Courier New"/>
                <a:ea typeface="Courier New"/>
                <a:cs typeface="Courier New"/>
                <a:sym typeface="Courier New"/>
              </a:rPr>
              <a:t>println</a:t>
            </a:r>
            <a:r>
              <a:rPr lang="vi" sz="2700">
                <a:solidFill>
                  <a:srgbClr val="24292E"/>
                </a:solidFill>
                <a:highlight>
                  <a:srgbClr val="FFFFFF"/>
                </a:highlight>
                <a:latin typeface="Courier New"/>
                <a:ea typeface="Courier New"/>
                <a:cs typeface="Courier New"/>
                <a:sym typeface="Courier New"/>
              </a:rPr>
              <a:t>(name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a:t>
            </a:r>
            <a:r>
              <a:rPr lang="vi" sz="2700">
                <a:solidFill>
                  <a:srgbClr val="032F62"/>
                </a:solidFill>
                <a:highlight>
                  <a:srgbClr val="FFFFFF"/>
                </a:highlight>
                <a:latin typeface="Courier New"/>
                <a:ea typeface="Courier New"/>
                <a:cs typeface="Courier New"/>
                <a:sym typeface="Courier New"/>
              </a:rPr>
              <a:t>" được phép chạy"</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Thread.</a:t>
            </a:r>
            <a:r>
              <a:rPr lang="vi" sz="2700">
                <a:solidFill>
                  <a:srgbClr val="6F42C1"/>
                </a:solidFill>
                <a:highlight>
                  <a:srgbClr val="FFFFFF"/>
                </a:highlight>
                <a:latin typeface="Courier New"/>
                <a:ea typeface="Courier New"/>
                <a:cs typeface="Courier New"/>
                <a:sym typeface="Courier New"/>
              </a:rPr>
              <a:t>sleep</a:t>
            </a:r>
            <a:r>
              <a:rPr lang="vi" sz="2700">
                <a:solidFill>
                  <a:srgbClr val="24292E"/>
                </a:solidFill>
                <a:highlight>
                  <a:srgbClr val="FFFFFF"/>
                </a:highlight>
                <a:latin typeface="Courier New"/>
                <a:ea typeface="Courier New"/>
                <a:cs typeface="Courier New"/>
                <a:sym typeface="Courier New"/>
              </a:rPr>
              <a:t>(</a:t>
            </a:r>
            <a:r>
              <a:rPr lang="vi" sz="2700">
                <a:solidFill>
                  <a:srgbClr val="005CC5"/>
                </a:solidFill>
                <a:highlight>
                  <a:srgbClr val="FFFFFF"/>
                </a:highlight>
                <a:latin typeface="Courier New"/>
                <a:ea typeface="Courier New"/>
                <a:cs typeface="Courier New"/>
                <a:sym typeface="Courier New"/>
              </a:rPr>
              <a:t>2000</a:t>
            </a:r>
            <a:r>
              <a:rPr lang="vi" sz="2700">
                <a:solidFill>
                  <a:srgbClr val="24292E"/>
                </a:solidFill>
                <a:highlight>
                  <a:srgbClr val="FFFFFF"/>
                </a:highlight>
                <a:latin typeface="Courier New"/>
                <a:ea typeface="Courier New"/>
                <a:cs typeface="Courier New"/>
                <a:sym typeface="Courier New"/>
              </a:rPr>
              <a:t>); </a:t>
            </a:r>
            <a:r>
              <a:rPr lang="vi" sz="2700">
                <a:solidFill>
                  <a:srgbClr val="6A737D"/>
                </a:solidFill>
                <a:highlight>
                  <a:srgbClr val="FFFFFF"/>
                </a:highlight>
                <a:latin typeface="Courier New"/>
                <a:ea typeface="Courier New"/>
                <a:cs typeface="Courier New"/>
                <a:sym typeface="Courier New"/>
              </a:rPr>
              <a:t>// Mô phỏng xử lý</a:t>
            </a:r>
            <a:endParaRPr sz="27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System.out.</a:t>
            </a:r>
            <a:r>
              <a:rPr lang="vi" sz="2700">
                <a:solidFill>
                  <a:srgbClr val="6F42C1"/>
                </a:solidFill>
                <a:highlight>
                  <a:srgbClr val="FFFFFF"/>
                </a:highlight>
                <a:latin typeface="Courier New"/>
                <a:ea typeface="Courier New"/>
                <a:cs typeface="Courier New"/>
                <a:sym typeface="Courier New"/>
              </a:rPr>
              <a:t>println</a:t>
            </a:r>
            <a:r>
              <a:rPr lang="vi" sz="2700">
                <a:solidFill>
                  <a:srgbClr val="24292E"/>
                </a:solidFill>
                <a:highlight>
                  <a:srgbClr val="FFFFFF"/>
                </a:highlight>
                <a:latin typeface="Courier New"/>
                <a:ea typeface="Courier New"/>
                <a:cs typeface="Courier New"/>
                <a:sym typeface="Courier New"/>
              </a:rPr>
              <a:t>(name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a:t>
            </a:r>
            <a:r>
              <a:rPr lang="vi" sz="2700">
                <a:solidFill>
                  <a:srgbClr val="032F62"/>
                </a:solidFill>
                <a:highlight>
                  <a:srgbClr val="FFFFFF"/>
                </a:highlight>
                <a:latin typeface="Courier New"/>
                <a:ea typeface="Courier New"/>
                <a:cs typeface="Courier New"/>
                <a:sym typeface="Courier New"/>
              </a:rPr>
              <a:t>" hoàn thành."</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semaphore.</a:t>
            </a:r>
            <a:r>
              <a:rPr lang="vi" sz="2700">
                <a:solidFill>
                  <a:srgbClr val="6F42C1"/>
                </a:solidFill>
                <a:highlight>
                  <a:srgbClr val="FFFFFF"/>
                </a:highlight>
                <a:latin typeface="Courier New"/>
                <a:ea typeface="Courier New"/>
                <a:cs typeface="Courier New"/>
                <a:sym typeface="Courier New"/>
              </a:rPr>
              <a:t>release</a:t>
            </a:r>
            <a:r>
              <a:rPr lang="vi" sz="2700">
                <a:solidFill>
                  <a:srgbClr val="24292E"/>
                </a:solidFill>
                <a:highlight>
                  <a:srgbClr val="FFFFFF"/>
                </a:highlight>
                <a:latin typeface="Courier New"/>
                <a:ea typeface="Courier New"/>
                <a:cs typeface="Courier New"/>
                <a:sym typeface="Courier New"/>
              </a:rPr>
              <a:t>(); </a:t>
            </a:r>
            <a:r>
              <a:rPr lang="vi" sz="2700">
                <a:solidFill>
                  <a:srgbClr val="6A737D"/>
                </a:solidFill>
                <a:highlight>
                  <a:srgbClr val="FFFFFF"/>
                </a:highlight>
                <a:latin typeface="Courier New"/>
                <a:ea typeface="Courier New"/>
                <a:cs typeface="Courier New"/>
                <a:sym typeface="Courier New"/>
              </a:rPr>
              <a:t>// Trả lại permit</a:t>
            </a:r>
            <a:endParaRPr sz="2700">
              <a:solidFill>
                <a:srgbClr val="6A737D"/>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 </a:t>
            </a:r>
            <a:r>
              <a:rPr lang="vi" sz="2700">
                <a:solidFill>
                  <a:srgbClr val="D73A49"/>
                </a:solidFill>
                <a:highlight>
                  <a:srgbClr val="FFFFFF"/>
                </a:highlight>
                <a:latin typeface="Courier New"/>
                <a:ea typeface="Courier New"/>
                <a:cs typeface="Courier New"/>
                <a:sym typeface="Courier New"/>
              </a:rPr>
              <a:t>catch</a:t>
            </a:r>
            <a:r>
              <a:rPr lang="vi" sz="2700">
                <a:solidFill>
                  <a:srgbClr val="24292E"/>
                </a:solidFill>
                <a:highlight>
                  <a:srgbClr val="FFFFFF"/>
                </a:highlight>
                <a:latin typeface="Courier New"/>
                <a:ea typeface="Courier New"/>
                <a:cs typeface="Courier New"/>
                <a:sym typeface="Courier New"/>
              </a:rPr>
              <a:t> (InterruptedException </a:t>
            </a:r>
            <a:r>
              <a:rPr lang="vi" sz="2700">
                <a:solidFill>
                  <a:srgbClr val="E36209"/>
                </a:solidFill>
                <a:highlight>
                  <a:srgbClr val="FFFFFF"/>
                </a:highlight>
                <a:latin typeface="Courier New"/>
                <a:ea typeface="Courier New"/>
                <a:cs typeface="Courier New"/>
                <a:sym typeface="Courier New"/>
              </a:rPr>
              <a:t>e</a:t>
            </a:r>
            <a:r>
              <a:rPr lang="vi" sz="2700">
                <a:solidFill>
                  <a:srgbClr val="24292E"/>
                </a:solidFill>
                <a:highlight>
                  <a:srgbClr val="FFFFFF"/>
                </a:highlight>
                <a:latin typeface="Courier New"/>
                <a:ea typeface="Courier New"/>
                <a:cs typeface="Courier New"/>
                <a:sym typeface="Courier New"/>
              </a:rPr>
              <a:t>) { e.</a:t>
            </a:r>
            <a:r>
              <a:rPr lang="vi" sz="2700">
                <a:solidFill>
                  <a:srgbClr val="6F42C1"/>
                </a:solidFill>
                <a:highlight>
                  <a:srgbClr val="FFFFFF"/>
                </a:highlight>
                <a:latin typeface="Courier New"/>
                <a:ea typeface="Courier New"/>
                <a:cs typeface="Courier New"/>
                <a:sym typeface="Courier New"/>
              </a:rPr>
              <a:t>printStackTrace</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public</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static</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void</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main</a:t>
            </a:r>
            <a:r>
              <a:rPr lang="vi" sz="2700">
                <a:solidFill>
                  <a:srgbClr val="24292E"/>
                </a:solidFill>
                <a:highlight>
                  <a:srgbClr val="FFFFFF"/>
                </a:highlight>
                <a:latin typeface="Courier New"/>
                <a:ea typeface="Courier New"/>
                <a:cs typeface="Courier New"/>
                <a:sym typeface="Courier New"/>
              </a:rPr>
              <a:t>(</a:t>
            </a:r>
            <a:r>
              <a:rPr lang="vi" sz="2700">
                <a:solidFill>
                  <a:srgbClr val="D73A49"/>
                </a:solidFill>
                <a:highlight>
                  <a:srgbClr val="FFFFFF"/>
                </a:highlight>
                <a:latin typeface="Courier New"/>
                <a:ea typeface="Courier New"/>
                <a:cs typeface="Courier New"/>
                <a:sym typeface="Courier New"/>
              </a:rPr>
              <a:t>String</a:t>
            </a:r>
            <a:r>
              <a:rPr lang="vi" sz="2700">
                <a:solidFill>
                  <a:srgbClr val="24292E"/>
                </a:solidFill>
                <a:highlight>
                  <a:srgbClr val="FFFFFF"/>
                </a:highlight>
                <a:latin typeface="Courier New"/>
                <a:ea typeface="Courier New"/>
                <a:cs typeface="Courier New"/>
                <a:sym typeface="Courier New"/>
              </a:rPr>
              <a:t>[] </a:t>
            </a:r>
            <a:r>
              <a:rPr lang="vi" sz="2700">
                <a:solidFill>
                  <a:srgbClr val="E36209"/>
                </a:solidFill>
                <a:highlight>
                  <a:srgbClr val="FFFFFF"/>
                </a:highlight>
                <a:latin typeface="Courier New"/>
                <a:ea typeface="Courier New"/>
                <a:cs typeface="Courier New"/>
                <a:sym typeface="Courier New"/>
              </a:rPr>
              <a:t>args</a:t>
            </a: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for</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int</a:t>
            </a:r>
            <a:r>
              <a:rPr lang="vi" sz="2700">
                <a:solidFill>
                  <a:srgbClr val="24292E"/>
                </a:solidFill>
                <a:highlight>
                  <a:srgbClr val="FFFFFF"/>
                </a:highlight>
                <a:latin typeface="Courier New"/>
                <a:ea typeface="Courier New"/>
                <a:cs typeface="Courier New"/>
                <a:sym typeface="Courier New"/>
              </a:rPr>
              <a:t> i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a:t>
            </a:r>
            <a:r>
              <a:rPr lang="vi" sz="2700">
                <a:solidFill>
                  <a:srgbClr val="005CC5"/>
                </a:solidFill>
                <a:highlight>
                  <a:srgbClr val="FFFFFF"/>
                </a:highlight>
                <a:latin typeface="Courier New"/>
                <a:ea typeface="Courier New"/>
                <a:cs typeface="Courier New"/>
                <a:sym typeface="Courier New"/>
              </a:rPr>
              <a:t>1</a:t>
            </a:r>
            <a:r>
              <a:rPr lang="vi" sz="2700">
                <a:solidFill>
                  <a:srgbClr val="24292E"/>
                </a:solidFill>
                <a:highlight>
                  <a:srgbClr val="FFFFFF"/>
                </a:highlight>
                <a:latin typeface="Courier New"/>
                <a:ea typeface="Courier New"/>
                <a:cs typeface="Courier New"/>
                <a:sym typeface="Courier New"/>
              </a:rPr>
              <a:t>; i </a:t>
            </a:r>
            <a:r>
              <a:rPr lang="vi" sz="2700">
                <a:solidFill>
                  <a:srgbClr val="D73A49"/>
                </a:solidFill>
                <a:highlight>
                  <a:srgbClr val="FFFFFF"/>
                </a:highlight>
                <a:latin typeface="Courier New"/>
                <a:ea typeface="Courier New"/>
                <a:cs typeface="Courier New"/>
                <a:sym typeface="Courier New"/>
              </a:rPr>
              <a:t>&lt;=</a:t>
            </a:r>
            <a:r>
              <a:rPr lang="vi" sz="2700">
                <a:solidFill>
                  <a:srgbClr val="24292E"/>
                </a:solidFill>
                <a:highlight>
                  <a:srgbClr val="FFFFFF"/>
                </a:highlight>
                <a:latin typeface="Courier New"/>
                <a:ea typeface="Courier New"/>
                <a:cs typeface="Courier New"/>
                <a:sym typeface="Courier New"/>
              </a:rPr>
              <a:t> </a:t>
            </a:r>
            <a:r>
              <a:rPr lang="vi" sz="2700">
                <a:solidFill>
                  <a:srgbClr val="005CC5"/>
                </a:solidFill>
                <a:highlight>
                  <a:srgbClr val="FFFFFF"/>
                </a:highlight>
                <a:latin typeface="Courier New"/>
                <a:ea typeface="Courier New"/>
                <a:cs typeface="Courier New"/>
                <a:sym typeface="Courier New"/>
              </a:rPr>
              <a:t>5</a:t>
            </a:r>
            <a:r>
              <a:rPr lang="vi" sz="2700">
                <a:solidFill>
                  <a:srgbClr val="24292E"/>
                </a:solidFill>
                <a:highlight>
                  <a:srgbClr val="FFFFFF"/>
                </a:highlight>
                <a:latin typeface="Courier New"/>
                <a:ea typeface="Courier New"/>
                <a:cs typeface="Courier New"/>
                <a:sym typeface="Courier New"/>
              </a:rPr>
              <a:t>; i</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new</a:t>
            </a:r>
            <a:r>
              <a:rPr lang="vi" sz="2700">
                <a:solidFill>
                  <a:srgbClr val="24292E"/>
                </a:solidFill>
                <a:highlight>
                  <a:srgbClr val="FFFFFF"/>
                </a:highlight>
                <a:latin typeface="Courier New"/>
                <a:ea typeface="Courier New"/>
                <a:cs typeface="Courier New"/>
                <a:sym typeface="Courier New"/>
              </a:rPr>
              <a:t> </a:t>
            </a:r>
            <a:r>
              <a:rPr lang="vi" sz="2700">
                <a:solidFill>
                  <a:srgbClr val="6F42C1"/>
                </a:solidFill>
                <a:highlight>
                  <a:srgbClr val="FFFFFF"/>
                </a:highlight>
                <a:latin typeface="Courier New"/>
                <a:ea typeface="Courier New"/>
                <a:cs typeface="Courier New"/>
                <a:sym typeface="Courier New"/>
              </a:rPr>
              <a:t>Worker</a:t>
            </a:r>
            <a:r>
              <a:rPr lang="vi" sz="2700">
                <a:solidFill>
                  <a:srgbClr val="24292E"/>
                </a:solidFill>
                <a:highlight>
                  <a:srgbClr val="FFFFFF"/>
                </a:highlight>
                <a:latin typeface="Courier New"/>
                <a:ea typeface="Courier New"/>
                <a:cs typeface="Courier New"/>
                <a:sym typeface="Courier New"/>
              </a:rPr>
              <a:t>(</a:t>
            </a:r>
            <a:r>
              <a:rPr lang="vi" sz="2700">
                <a:solidFill>
                  <a:srgbClr val="032F62"/>
                </a:solidFill>
                <a:highlight>
                  <a:srgbClr val="FFFFFF"/>
                </a:highlight>
                <a:latin typeface="Courier New"/>
                <a:ea typeface="Courier New"/>
                <a:cs typeface="Courier New"/>
                <a:sym typeface="Courier New"/>
              </a:rPr>
              <a:t>"Thread-"</a:t>
            </a:r>
            <a:r>
              <a:rPr lang="vi" sz="2700">
                <a:solidFill>
                  <a:srgbClr val="24292E"/>
                </a:solidFill>
                <a:highlight>
                  <a:srgbClr val="FFFFFF"/>
                </a:highlight>
                <a:latin typeface="Courier New"/>
                <a:ea typeface="Courier New"/>
                <a:cs typeface="Courier New"/>
                <a:sym typeface="Courier New"/>
              </a:rPr>
              <a:t> </a:t>
            </a:r>
            <a:r>
              <a:rPr lang="vi" sz="2700">
                <a:solidFill>
                  <a:srgbClr val="D73A49"/>
                </a:solidFill>
                <a:highlight>
                  <a:srgbClr val="FFFFFF"/>
                </a:highlight>
                <a:latin typeface="Courier New"/>
                <a:ea typeface="Courier New"/>
                <a:cs typeface="Courier New"/>
                <a:sym typeface="Courier New"/>
              </a:rPr>
              <a:t>+</a:t>
            </a:r>
            <a:r>
              <a:rPr lang="vi" sz="2700">
                <a:solidFill>
                  <a:srgbClr val="24292E"/>
                </a:solidFill>
                <a:highlight>
                  <a:srgbClr val="FFFFFF"/>
                </a:highlight>
                <a:latin typeface="Courier New"/>
                <a:ea typeface="Courier New"/>
                <a:cs typeface="Courier New"/>
                <a:sym typeface="Courier New"/>
              </a:rPr>
              <a:t> i).</a:t>
            </a:r>
            <a:r>
              <a:rPr lang="vi" sz="2700">
                <a:solidFill>
                  <a:srgbClr val="6F42C1"/>
                </a:solidFill>
                <a:highlight>
                  <a:srgbClr val="FFFFFF"/>
                </a:highlight>
                <a:latin typeface="Courier New"/>
                <a:ea typeface="Courier New"/>
                <a:cs typeface="Courier New"/>
                <a:sym typeface="Courier New"/>
              </a:rPr>
              <a:t>start</a:t>
            </a: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    }</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rPr lang="vi" sz="2700">
                <a:solidFill>
                  <a:srgbClr val="24292E"/>
                </a:solidFill>
                <a:highlight>
                  <a:srgbClr val="FFFFFF"/>
                </a:highlight>
                <a:latin typeface="Courier New"/>
                <a:ea typeface="Courier New"/>
                <a:cs typeface="Courier New"/>
                <a:sym typeface="Courier New"/>
              </a:rPr>
              <a:t>}</a:t>
            </a:r>
            <a:endParaRPr sz="2700">
              <a:solidFill>
                <a:srgbClr val="24292E"/>
              </a:solidFill>
              <a:highlight>
                <a:srgbClr val="FFFFFF"/>
              </a:highlight>
              <a:latin typeface="Courier New"/>
              <a:ea typeface="Courier New"/>
              <a:cs typeface="Courier New"/>
              <a:sym typeface="Courier New"/>
            </a:endParaRPr>
          </a:p>
          <a:p>
            <a:pPr indent="0" lvl="0" marL="0" rtl="0" algn="l">
              <a:lnSpc>
                <a:spcPct val="135714"/>
              </a:lnSpc>
              <a:spcBef>
                <a:spcPts val="0"/>
              </a:spcBef>
              <a:spcAft>
                <a:spcPts val="0"/>
              </a:spcAft>
              <a:buNone/>
            </a:pPr>
            <a:r>
              <a:t/>
            </a:r>
            <a:endParaRPr sz="2700">
              <a:solidFill>
                <a:srgbClr val="24292E"/>
              </a:solidFill>
              <a:highlight>
                <a:srgbClr val="FFFFFF"/>
              </a:highlight>
              <a:latin typeface="Courier New"/>
              <a:ea typeface="Courier New"/>
              <a:cs typeface="Courier New"/>
              <a:sym typeface="Courier New"/>
            </a:endParaRPr>
          </a:p>
          <a:p>
            <a:pPr indent="0" lvl="0" marL="0" rtl="0" algn="l">
              <a:spcBef>
                <a:spcPts val="0"/>
              </a:spcBef>
              <a:spcAft>
                <a:spcPts val="0"/>
              </a:spcAft>
              <a:buNone/>
            </a:pPr>
            <a:r>
              <a:t/>
            </a:r>
            <a:endParaRPr sz="2800">
              <a:solidFill>
                <a:srgbClr val="595959"/>
              </a:solidFill>
            </a:endParaRPr>
          </a:p>
          <a:p>
            <a:pPr indent="0" lvl="0" marL="0" rtl="0" algn="l">
              <a:spcBef>
                <a:spcPts val="0"/>
              </a:spcBef>
              <a:spcAft>
                <a:spcPts val="0"/>
              </a:spcAft>
              <a:buNone/>
            </a:pPr>
            <a:r>
              <a:t/>
            </a:r>
            <a:endParaRPr sz="4000">
              <a:solidFill>
                <a:srgbClr val="595959"/>
              </a:solidFill>
            </a:endParaRPr>
          </a:p>
          <a:p>
            <a:pPr indent="0" lvl="0" marL="0" rtl="0" algn="l">
              <a:spcBef>
                <a:spcPts val="0"/>
              </a:spcBef>
              <a:spcAft>
                <a:spcPts val="0"/>
              </a:spcAft>
              <a:buNone/>
            </a:pPr>
            <a:r>
              <a:rPr b="1" lang="vi" sz="3838">
                <a:solidFill>
                  <a:srgbClr val="000000"/>
                </a:solidFill>
              </a:rPr>
              <a:t>Ý tưởng</a:t>
            </a:r>
            <a:r>
              <a:rPr lang="vi" sz="3838">
                <a:solidFill>
                  <a:srgbClr val="000000"/>
                </a:solidFill>
              </a:rPr>
              <a:t>: Tối đa 2 luồng được hoạt động cùng lúc, các luồng còn lại phải đợi.</a:t>
            </a:r>
            <a:endParaRPr sz="5538">
              <a:solidFill>
                <a:srgbClr val="595959"/>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58"/>
          <p:cNvSpPr txBox="1"/>
          <p:nvPr/>
        </p:nvSpPr>
        <p:spPr>
          <a:xfrm>
            <a:off x="396576" y="296075"/>
            <a:ext cx="8560500" cy="36711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Arial"/>
              <a:buNone/>
            </a:pPr>
            <a:r>
              <a:rPr b="1" i="0" lang="vi" sz="2700" u="none" cap="none" strike="noStrike">
                <a:solidFill>
                  <a:srgbClr val="FFFFFF"/>
                </a:solidFill>
                <a:latin typeface="Arial"/>
                <a:ea typeface="Arial"/>
                <a:cs typeface="Arial"/>
                <a:sym typeface="Arial"/>
              </a:rPr>
              <a:t>PHẦN </a:t>
            </a:r>
            <a:r>
              <a:rPr b="1" lang="vi" sz="2700">
                <a:solidFill>
                  <a:srgbClr val="FFFFFF"/>
                </a:solidFill>
                <a:latin typeface="Arial"/>
                <a:ea typeface="Arial"/>
                <a:cs typeface="Arial"/>
                <a:sym typeface="Arial"/>
              </a:rPr>
              <a:t>III</a:t>
            </a:r>
            <a:endParaRPr b="1" i="0" sz="2700" u="none" cap="none" strike="noStrike">
              <a:solidFill>
                <a:srgbClr val="FFFFFF"/>
              </a:solidFill>
              <a:latin typeface="Arial"/>
              <a:ea typeface="Arial"/>
              <a:cs typeface="Arial"/>
              <a:sym typeface="Arial"/>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PHẦN 3:</a:t>
            </a:r>
            <a:endParaRPr b="1" sz="6000">
              <a:solidFill>
                <a:schemeClr val="accent1"/>
              </a:solidFill>
              <a:latin typeface="Roboto"/>
              <a:ea typeface="Roboto"/>
              <a:cs typeface="Roboto"/>
              <a:sym typeface="Roboto"/>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HỆ THỐNG CẢNH BÁO CHÁY ỨNG DỤNG RTOS</a:t>
            </a:r>
            <a:endParaRPr b="1" sz="6000">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405" name="Google Shape;405;p58"/>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59"/>
          <p:cNvSpPr/>
          <p:nvPr/>
        </p:nvSpPr>
        <p:spPr>
          <a:xfrm>
            <a:off x="160255" y="68964"/>
            <a:ext cx="1953883" cy="569344"/>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411" name="Google Shape;411;p59"/>
          <p:cNvSpPr txBox="1"/>
          <p:nvPr/>
        </p:nvSpPr>
        <p:spPr>
          <a:xfrm>
            <a:off x="0" y="669947"/>
            <a:ext cx="9144000" cy="1012800"/>
          </a:xfrm>
          <a:prstGeom prst="rect">
            <a:avLst/>
          </a:prstGeom>
          <a:noFill/>
          <a:ln>
            <a:noFill/>
          </a:ln>
        </p:spPr>
        <p:txBody>
          <a:bodyPr anchorCtr="0" anchor="t" bIns="68575" lIns="68575" spcFirstLastPara="1" rIns="68575" wrap="square" tIns="68575">
            <a:noAutofit/>
          </a:bodyPr>
          <a:lstStyle/>
          <a:p>
            <a:pPr indent="0" lvl="0" marL="0" marR="0" rtl="0" algn="ctr">
              <a:lnSpc>
                <a:spcPct val="90000"/>
              </a:lnSpc>
              <a:spcBef>
                <a:spcPts val="500"/>
              </a:spcBef>
              <a:spcAft>
                <a:spcPts val="0"/>
              </a:spcAft>
              <a:buClr>
                <a:srgbClr val="000000"/>
              </a:buClr>
              <a:buSzPts val="2100"/>
              <a:buFont typeface="Arial"/>
              <a:buNone/>
            </a:pPr>
            <a:r>
              <a:rPr b="1" lang="vi" sz="3000">
                <a:solidFill>
                  <a:srgbClr val="FF0000"/>
                </a:solidFill>
              </a:rPr>
              <a:t>GIỚI THIỆU ĐỀ TÀI</a:t>
            </a:r>
            <a:endParaRPr sz="1100"/>
          </a:p>
          <a:p>
            <a:pPr indent="0" lvl="0" marL="0" marR="0" rtl="0" algn="ctr">
              <a:lnSpc>
                <a:spcPct val="90000"/>
              </a:lnSpc>
              <a:spcBef>
                <a:spcPts val="500"/>
              </a:spcBef>
              <a:spcAft>
                <a:spcPts val="0"/>
              </a:spcAft>
              <a:buClr>
                <a:srgbClr val="000000"/>
              </a:buClr>
              <a:buSzPts val="2100"/>
              <a:buFont typeface="Arial"/>
              <a:buNone/>
            </a:pPr>
            <a:r>
              <a:rPr b="1" lang="vi" sz="2400">
                <a:solidFill>
                  <a:srgbClr val="002060"/>
                </a:solidFill>
              </a:rPr>
              <a:t>HỆ THỐNG CẢNH BÁO CHÁY SỬ DỤNG RTOS</a:t>
            </a:r>
            <a:endParaRPr b="1" i="0" sz="2100" u="none" cap="none" strike="noStrike">
              <a:solidFill>
                <a:srgbClr val="002060"/>
              </a:solidFill>
              <a:latin typeface="Cutive"/>
              <a:ea typeface="Cutive"/>
              <a:cs typeface="Cutive"/>
              <a:sym typeface="Cutive"/>
            </a:endParaRPr>
          </a:p>
        </p:txBody>
      </p:sp>
      <p:sp>
        <p:nvSpPr>
          <p:cNvPr id="412" name="Google Shape;412;p59"/>
          <p:cNvSpPr txBox="1"/>
          <p:nvPr/>
        </p:nvSpPr>
        <p:spPr>
          <a:xfrm>
            <a:off x="605629" y="139542"/>
            <a:ext cx="3017018" cy="522319"/>
          </a:xfrm>
          <a:prstGeom prst="rect">
            <a:avLst/>
          </a:prstGeom>
          <a:noFill/>
          <a:ln>
            <a:noFill/>
          </a:ln>
        </p:spPr>
        <p:txBody>
          <a:bodyPr anchorCtr="0" anchor="b" bIns="34275" lIns="68575" spcFirstLastPara="1" rIns="68575" wrap="square" tIns="34275">
            <a:normAutofit/>
          </a:bodyPr>
          <a:lstStyle/>
          <a:p>
            <a:pPr indent="0" lvl="0" marL="0" marR="0" rtl="0" algn="l">
              <a:lnSpc>
                <a:spcPct val="90000"/>
              </a:lnSpc>
              <a:spcBef>
                <a:spcPts val="0"/>
              </a:spcBef>
              <a:spcAft>
                <a:spcPts val="0"/>
              </a:spcAft>
              <a:buClr>
                <a:schemeClr val="lt1"/>
              </a:buClr>
              <a:buSzPts val="1400"/>
              <a:buFont typeface="Arial"/>
              <a:buNone/>
            </a:pPr>
            <a:r>
              <a:rPr b="1" lang="vi" sz="1400">
                <a:solidFill>
                  <a:schemeClr val="lt1"/>
                </a:solidFill>
                <a:latin typeface="Arial"/>
                <a:ea typeface="Arial"/>
                <a:cs typeface="Arial"/>
                <a:sym typeface="Arial"/>
              </a:rPr>
              <a:t>TRƯỜNG ĐẠI HỌC BÁCH KHOA</a:t>
            </a:r>
            <a:br>
              <a:rPr b="1" lang="vi" sz="1400">
                <a:solidFill>
                  <a:schemeClr val="lt1"/>
                </a:solidFill>
                <a:latin typeface="Arial"/>
                <a:ea typeface="Arial"/>
                <a:cs typeface="Arial"/>
                <a:sym typeface="Arial"/>
              </a:rPr>
            </a:br>
            <a:r>
              <a:rPr b="1" lang="vi" sz="1400">
                <a:solidFill>
                  <a:schemeClr val="lt1"/>
                </a:solidFill>
                <a:latin typeface="Arial"/>
                <a:ea typeface="Arial"/>
                <a:cs typeface="Arial"/>
                <a:sym typeface="Arial"/>
              </a:rPr>
              <a:t>PHÒNG CÔNG TÁC SINH VIÊN</a:t>
            </a:r>
            <a:endParaRPr sz="1100"/>
          </a:p>
        </p:txBody>
      </p:sp>
      <p:pic>
        <p:nvPicPr>
          <p:cNvPr id="413" name="Google Shape;413;p59"/>
          <p:cNvPicPr preferRelativeResize="0"/>
          <p:nvPr/>
        </p:nvPicPr>
        <p:blipFill rotWithShape="1">
          <a:blip r:embed="rId3">
            <a:alphaModFix/>
          </a:blip>
          <a:srcRect b="0" l="0" r="0" t="0"/>
          <a:stretch/>
        </p:blipFill>
        <p:spPr>
          <a:xfrm>
            <a:off x="253640" y="152786"/>
            <a:ext cx="464952" cy="464952"/>
          </a:xfrm>
          <a:prstGeom prst="rect">
            <a:avLst/>
          </a:prstGeom>
          <a:noFill/>
          <a:ln>
            <a:noFill/>
          </a:ln>
        </p:spPr>
      </p:pic>
      <p:sp>
        <p:nvSpPr>
          <p:cNvPr id="414" name="Google Shape;414;p59"/>
          <p:cNvSpPr txBox="1"/>
          <p:nvPr/>
        </p:nvSpPr>
        <p:spPr>
          <a:xfrm>
            <a:off x="538200" y="1699076"/>
            <a:ext cx="8220000" cy="2802300"/>
          </a:xfrm>
          <a:prstGeom prst="rect">
            <a:avLst/>
          </a:prstGeom>
          <a:noFill/>
          <a:ln>
            <a:noFill/>
          </a:ln>
        </p:spPr>
        <p:txBody>
          <a:bodyPr anchorCtr="0" anchor="t" bIns="34275" lIns="68575" spcFirstLastPara="1" rIns="68575" wrap="square" tIns="34275">
            <a:spAutoFit/>
          </a:bodyPr>
          <a:lstStyle/>
          <a:p>
            <a:pPr indent="0" lvl="0" marL="0" rtl="0" algn="l">
              <a:lnSpc>
                <a:spcPct val="115000"/>
              </a:lnSpc>
              <a:spcBef>
                <a:spcPts val="1200"/>
              </a:spcBef>
              <a:spcAft>
                <a:spcPts val="0"/>
              </a:spcAft>
              <a:buClr>
                <a:schemeClr val="dk1"/>
              </a:buClr>
              <a:buSzPts val="1100"/>
              <a:buFont typeface="Arial"/>
              <a:buNone/>
            </a:pPr>
            <a:r>
              <a:rPr lang="vi" sz="1300">
                <a:solidFill>
                  <a:schemeClr val="dk1"/>
                </a:solidFill>
              </a:rPr>
              <a:t>Đề tài “Hệ thống cảnh báo cháy sử dụng RTOS” được xây dựng nhằm mục tiêu nghiên cứu và thiết kế một hệ thống giám sát cháy có khả năng phản ứng nhanh, ổn định và mở rộng dễ dàng. Hệ thống sử dụng hệ điều hành thời gian thực (RTOS) để đáp ứng các yêu cầu nghiêm ngặt về thời gian và độ tin cậy trong việc phát hiện và cảnh báo cháy.</a:t>
            </a:r>
            <a:endParaRPr sz="1300">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vi" sz="1300">
                <a:solidFill>
                  <a:schemeClr val="dk1"/>
                </a:solidFill>
              </a:rPr>
              <a:t>Hệ thống tích hợp các cảm biến như cảm biến nhiệt độ, khói và khí gas để liên tục theo dõi các yếu tố có khả năng gây cháy trong môi trường. Dữ liệu thu thập sẽ được xử lý song song thông qua các tác vụ (task) được lập trình trong môi trường RTOS, nhằm đảm bảo khả năng xử lý nhanh, kịp thời đưa ra cảnh báo chính xác, góp phần hạn chế thiệt hại về người và tài sản.</a:t>
            </a:r>
            <a:endParaRPr sz="1300">
              <a:solidFill>
                <a:schemeClr val="dk1"/>
              </a:solidFill>
            </a:endParaRPr>
          </a:p>
          <a:p>
            <a:pPr indent="0" lvl="0" marL="0" rtl="0" algn="just">
              <a:lnSpc>
                <a:spcPct val="115000"/>
              </a:lnSpc>
              <a:spcBef>
                <a:spcPts val="1200"/>
              </a:spcBef>
              <a:spcAft>
                <a:spcPts val="0"/>
              </a:spcAft>
              <a:buSzPts val="1100"/>
              <a:buNone/>
            </a:pPr>
            <a:r>
              <a:t/>
            </a:r>
            <a:endParaRPr sz="1300">
              <a:solidFill>
                <a:schemeClr val="dk1"/>
              </a:solidFill>
            </a:endParaRPr>
          </a:p>
          <a:p>
            <a:pPr indent="0" lvl="0" marL="0" marR="0" rtl="0" algn="just">
              <a:spcBef>
                <a:spcPts val="1200"/>
              </a:spcBef>
              <a:spcAft>
                <a:spcPts val="0"/>
              </a:spcAft>
              <a:buNone/>
            </a:pPr>
            <a:r>
              <a:t/>
            </a:r>
            <a:endParaRPr i="1" sz="1300">
              <a:solidFill>
                <a:schemeClr val="dk1"/>
              </a:solidFill>
            </a:endParaRPr>
          </a:p>
        </p:txBody>
      </p:sp>
      <p:pic>
        <p:nvPicPr>
          <p:cNvPr id="415" name="Google Shape;415;p59"/>
          <p:cNvPicPr preferRelativeResize="0"/>
          <p:nvPr/>
        </p:nvPicPr>
        <p:blipFill rotWithShape="1">
          <a:blip r:embed="rId4">
            <a:alphaModFix/>
          </a:blip>
          <a:srcRect b="0" l="0" r="0" t="0"/>
          <a:stretch/>
        </p:blipFill>
        <p:spPr>
          <a:xfrm>
            <a:off x="4243333" y="4929752"/>
            <a:ext cx="328658" cy="16432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0"/>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21" name="Google Shape;421;p60"/>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rgbClr val="FFFFFF"/>
                </a:solidFill>
              </a:rPr>
              <a:t>GIỚI THIỆU HỆ THỐNG</a:t>
            </a:r>
            <a:endParaRPr b="1" sz="2700">
              <a:solidFill>
                <a:srgbClr val="FFFFFF"/>
              </a:solidFill>
            </a:endParaRPr>
          </a:p>
        </p:txBody>
      </p:sp>
      <p:sp>
        <p:nvSpPr>
          <p:cNvPr id="422" name="Google Shape;422;p60"/>
          <p:cNvSpPr txBox="1"/>
          <p:nvPr/>
        </p:nvSpPr>
        <p:spPr>
          <a:xfrm>
            <a:off x="499700" y="1131575"/>
            <a:ext cx="3336000" cy="2586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vi" sz="2300">
                <a:solidFill>
                  <a:srgbClr val="085189"/>
                </a:solidFill>
              </a:rPr>
              <a:t>Mục tiêu của hệ thống</a:t>
            </a:r>
            <a:endParaRPr b="1" sz="2300">
              <a:solidFill>
                <a:srgbClr val="085189"/>
              </a:solidFill>
            </a:endParaRPr>
          </a:p>
          <a:p>
            <a:pPr indent="0" lvl="0" marL="457200" rtl="0" algn="l">
              <a:lnSpc>
                <a:spcPct val="115000"/>
              </a:lnSpc>
              <a:spcBef>
                <a:spcPts val="1200"/>
              </a:spcBef>
              <a:spcAft>
                <a:spcPts val="0"/>
              </a:spcAft>
              <a:buNone/>
            </a:pPr>
            <a:r>
              <a:rPr lang="vi" sz="1100">
                <a:solidFill>
                  <a:schemeClr val="dk1"/>
                </a:solidFill>
              </a:rPr>
              <a:t>Phát hiện sớm nguy cơ cháy thông qua cảm biến khói, nhiệt độ...</a:t>
            </a:r>
            <a:br>
              <a:rPr lang="vi" sz="1100">
                <a:solidFill>
                  <a:schemeClr val="dk1"/>
                </a:solidFill>
              </a:rPr>
            </a:br>
            <a:endParaRPr sz="1100">
              <a:solidFill>
                <a:schemeClr val="dk1"/>
              </a:solidFill>
            </a:endParaRPr>
          </a:p>
          <a:p>
            <a:pPr indent="0" lvl="0" marL="457200" rtl="0" algn="l">
              <a:lnSpc>
                <a:spcPct val="115000"/>
              </a:lnSpc>
              <a:spcBef>
                <a:spcPts val="1200"/>
              </a:spcBef>
              <a:spcAft>
                <a:spcPts val="0"/>
              </a:spcAft>
              <a:buNone/>
            </a:pPr>
            <a:r>
              <a:rPr lang="vi" sz="1100">
                <a:solidFill>
                  <a:schemeClr val="dk1"/>
                </a:solidFill>
              </a:rPr>
              <a:t>Đảm bảo xử lý tín hiệu nhanh, ổn định và đa nhiệm</a:t>
            </a:r>
            <a:br>
              <a:rPr lang="vi" sz="1100">
                <a:solidFill>
                  <a:schemeClr val="dk1"/>
                </a:solidFill>
              </a:rPr>
            </a:br>
            <a:endParaRPr sz="1100">
              <a:solidFill>
                <a:schemeClr val="dk1"/>
              </a:solidFill>
            </a:endParaRPr>
          </a:p>
          <a:p>
            <a:pPr indent="0" lvl="0" marL="457200" rtl="0" algn="l">
              <a:lnSpc>
                <a:spcPct val="115000"/>
              </a:lnSpc>
              <a:spcBef>
                <a:spcPts val="1200"/>
              </a:spcBef>
              <a:spcAft>
                <a:spcPts val="1200"/>
              </a:spcAft>
              <a:buNone/>
            </a:pPr>
            <a:r>
              <a:rPr lang="vi" sz="1100">
                <a:solidFill>
                  <a:schemeClr val="dk1"/>
                </a:solidFill>
              </a:rPr>
              <a:t>Phát cảnh báo tức thì đèn và gửi thông báo</a:t>
            </a:r>
            <a:br>
              <a:rPr lang="vi" sz="1100">
                <a:solidFill>
                  <a:schemeClr val="dk1"/>
                </a:solidFill>
              </a:rPr>
            </a:br>
            <a:endParaRPr sz="1100">
              <a:solidFill>
                <a:schemeClr val="dk1"/>
              </a:solidFill>
            </a:endParaRPr>
          </a:p>
        </p:txBody>
      </p:sp>
      <p:sp>
        <p:nvSpPr>
          <p:cNvPr id="423" name="Google Shape;423;p60"/>
          <p:cNvSpPr txBox="1"/>
          <p:nvPr/>
        </p:nvSpPr>
        <p:spPr>
          <a:xfrm>
            <a:off x="4680625" y="1131575"/>
            <a:ext cx="3710700" cy="3047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2400"/>
              </a:spcBef>
              <a:spcAft>
                <a:spcPts val="0"/>
              </a:spcAft>
              <a:buNone/>
            </a:pPr>
            <a:r>
              <a:rPr b="1" lang="vi" sz="2300">
                <a:solidFill>
                  <a:srgbClr val="085189"/>
                </a:solidFill>
              </a:rPr>
              <a:t>Kiến trúc hệ thống</a:t>
            </a:r>
            <a:endParaRPr b="1" sz="2300">
              <a:solidFill>
                <a:srgbClr val="085189"/>
              </a:solidFill>
            </a:endParaRPr>
          </a:p>
          <a:p>
            <a:pPr indent="0" lvl="0" marL="457200" rtl="0" algn="l">
              <a:lnSpc>
                <a:spcPct val="115000"/>
              </a:lnSpc>
              <a:spcBef>
                <a:spcPts val="1200"/>
              </a:spcBef>
              <a:spcAft>
                <a:spcPts val="0"/>
              </a:spcAft>
              <a:buNone/>
            </a:pPr>
            <a:r>
              <a:rPr lang="vi" sz="1100">
                <a:solidFill>
                  <a:schemeClr val="dk1"/>
                </a:solidFill>
              </a:rPr>
              <a:t>Các thành phần chính:</a:t>
            </a:r>
            <a:br>
              <a:rPr lang="vi" sz="1100">
                <a:solidFill>
                  <a:schemeClr val="dk1"/>
                </a:solidFill>
              </a:rPr>
            </a:br>
            <a:r>
              <a:rPr lang="vi" sz="1100">
                <a:solidFill>
                  <a:schemeClr val="dk1"/>
                </a:solidFill>
              </a:rPr>
              <a:t>	+ Cảm biến khói</a:t>
            </a:r>
            <a:endParaRPr sz="1100">
              <a:solidFill>
                <a:schemeClr val="dk1"/>
              </a:solidFill>
            </a:endParaRPr>
          </a:p>
          <a:p>
            <a:pPr indent="0" lvl="0" marL="457200" rtl="0" algn="l">
              <a:lnSpc>
                <a:spcPct val="115000"/>
              </a:lnSpc>
              <a:spcBef>
                <a:spcPts val="1200"/>
              </a:spcBef>
              <a:spcAft>
                <a:spcPts val="0"/>
              </a:spcAft>
              <a:buNone/>
            </a:pPr>
            <a:r>
              <a:rPr lang="vi" sz="1100">
                <a:solidFill>
                  <a:schemeClr val="dk1"/>
                </a:solidFill>
              </a:rPr>
              <a:t>		</a:t>
            </a:r>
            <a:r>
              <a:rPr i="1" lang="vi" sz="1100">
                <a:solidFill>
                  <a:schemeClr val="dk1"/>
                </a:solidFill>
              </a:rPr>
              <a:t>(MQ2)</a:t>
            </a:r>
            <a:endParaRPr sz="1100">
              <a:solidFill>
                <a:schemeClr val="dk1"/>
              </a:solidFill>
            </a:endParaRPr>
          </a:p>
          <a:p>
            <a:pPr indent="457200" lvl="0" marL="457200" rtl="0" algn="l">
              <a:lnSpc>
                <a:spcPct val="115000"/>
              </a:lnSpc>
              <a:spcBef>
                <a:spcPts val="1200"/>
              </a:spcBef>
              <a:spcAft>
                <a:spcPts val="0"/>
              </a:spcAft>
              <a:buNone/>
            </a:pPr>
            <a:r>
              <a:rPr lang="vi" sz="1100">
                <a:solidFill>
                  <a:schemeClr val="dk1"/>
                </a:solidFill>
              </a:rPr>
              <a:t>+ </a:t>
            </a:r>
            <a:r>
              <a:rPr lang="vi" sz="1100">
                <a:solidFill>
                  <a:schemeClr val="dk1"/>
                </a:solidFill>
              </a:rPr>
              <a:t>Cảm biến nhiệt độ</a:t>
            </a:r>
            <a:endParaRPr sz="1100">
              <a:solidFill>
                <a:schemeClr val="dk1"/>
              </a:solidFill>
            </a:endParaRPr>
          </a:p>
          <a:p>
            <a:pPr indent="457200" lvl="0" marL="914400" rtl="0" algn="l">
              <a:lnSpc>
                <a:spcPct val="115000"/>
              </a:lnSpc>
              <a:spcBef>
                <a:spcPts val="1200"/>
              </a:spcBef>
              <a:spcAft>
                <a:spcPts val="0"/>
              </a:spcAft>
              <a:buNone/>
            </a:pPr>
            <a:r>
              <a:rPr i="1" lang="vi" sz="1100">
                <a:solidFill>
                  <a:schemeClr val="dk1"/>
                </a:solidFill>
              </a:rPr>
              <a:t>(DHT11)</a:t>
            </a:r>
            <a:br>
              <a:rPr lang="vi" sz="1100">
                <a:solidFill>
                  <a:schemeClr val="dk1"/>
                </a:solidFill>
              </a:rPr>
            </a:br>
            <a:r>
              <a:rPr lang="vi" sz="1100">
                <a:solidFill>
                  <a:schemeClr val="dk1"/>
                </a:solidFill>
              </a:rPr>
              <a:t>	</a:t>
            </a:r>
            <a:endParaRPr sz="1100">
              <a:solidFill>
                <a:schemeClr val="dk1"/>
              </a:solidFill>
            </a:endParaRPr>
          </a:p>
          <a:p>
            <a:pPr indent="457200" lvl="0" marL="457200" rtl="0" algn="l">
              <a:lnSpc>
                <a:spcPct val="115000"/>
              </a:lnSpc>
              <a:spcBef>
                <a:spcPts val="1200"/>
              </a:spcBef>
              <a:spcAft>
                <a:spcPts val="0"/>
              </a:spcAft>
              <a:buNone/>
            </a:pPr>
            <a:r>
              <a:rPr lang="vi" sz="1100">
                <a:solidFill>
                  <a:schemeClr val="dk1"/>
                </a:solidFill>
              </a:rPr>
              <a:t>+ Vi điều khiển chạy RTOS </a:t>
            </a:r>
            <a:endParaRPr sz="1100">
              <a:solidFill>
                <a:schemeClr val="dk1"/>
              </a:solidFill>
            </a:endParaRPr>
          </a:p>
          <a:p>
            <a:pPr indent="457200" lvl="0" marL="914400" rtl="0" algn="l">
              <a:lnSpc>
                <a:spcPct val="115000"/>
              </a:lnSpc>
              <a:spcBef>
                <a:spcPts val="1200"/>
              </a:spcBef>
              <a:spcAft>
                <a:spcPts val="1200"/>
              </a:spcAft>
              <a:buNone/>
            </a:pPr>
            <a:r>
              <a:rPr i="1" lang="vi" sz="1100">
                <a:solidFill>
                  <a:schemeClr val="dk1"/>
                </a:solidFill>
              </a:rPr>
              <a:t>(ESP32)</a:t>
            </a:r>
            <a:endParaRPr i="1" sz="1100">
              <a:solidFill>
                <a:schemeClr val="dk1"/>
              </a:solidFill>
            </a:endParaRPr>
          </a:p>
        </p:txBody>
      </p:sp>
      <p:pic>
        <p:nvPicPr>
          <p:cNvPr id="424" name="Google Shape;424;p60"/>
          <p:cNvPicPr preferRelativeResize="0"/>
          <p:nvPr/>
        </p:nvPicPr>
        <p:blipFill>
          <a:blip r:embed="rId3">
            <a:alphaModFix/>
          </a:blip>
          <a:stretch>
            <a:fillRect/>
          </a:stretch>
        </p:blipFill>
        <p:spPr>
          <a:xfrm>
            <a:off x="7459825" y="2491000"/>
            <a:ext cx="920250" cy="824800"/>
          </a:xfrm>
          <a:prstGeom prst="rect">
            <a:avLst/>
          </a:prstGeom>
          <a:noFill/>
          <a:ln>
            <a:noFill/>
          </a:ln>
        </p:spPr>
      </p:pic>
      <p:pic>
        <p:nvPicPr>
          <p:cNvPr id="425" name="Google Shape;425;p60"/>
          <p:cNvPicPr preferRelativeResize="0"/>
          <p:nvPr/>
        </p:nvPicPr>
        <p:blipFill>
          <a:blip r:embed="rId4">
            <a:alphaModFix/>
          </a:blip>
          <a:stretch>
            <a:fillRect/>
          </a:stretch>
        </p:blipFill>
        <p:spPr>
          <a:xfrm>
            <a:off x="7519525" y="1612947"/>
            <a:ext cx="920250" cy="878053"/>
          </a:xfrm>
          <a:prstGeom prst="rect">
            <a:avLst/>
          </a:prstGeom>
          <a:noFill/>
          <a:ln>
            <a:noFill/>
          </a:ln>
        </p:spPr>
      </p:pic>
      <p:pic>
        <p:nvPicPr>
          <p:cNvPr id="426" name="Google Shape;426;p60"/>
          <p:cNvPicPr preferRelativeResize="0"/>
          <p:nvPr/>
        </p:nvPicPr>
        <p:blipFill>
          <a:blip r:embed="rId5">
            <a:alphaModFix/>
          </a:blip>
          <a:stretch>
            <a:fillRect/>
          </a:stretch>
        </p:blipFill>
        <p:spPr>
          <a:xfrm>
            <a:off x="7519525" y="3401184"/>
            <a:ext cx="920250" cy="866792"/>
          </a:xfrm>
          <a:prstGeom prst="rect">
            <a:avLst/>
          </a:prstGeom>
          <a:noFill/>
          <a:ln>
            <a:noFill/>
          </a:ln>
        </p:spPr>
      </p:pic>
      <p:cxnSp>
        <p:nvCxnSpPr>
          <p:cNvPr id="427" name="Google Shape;427;p60"/>
          <p:cNvCxnSpPr/>
          <p:nvPr/>
        </p:nvCxnSpPr>
        <p:spPr>
          <a:xfrm>
            <a:off x="4438100" y="903775"/>
            <a:ext cx="0" cy="35859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1"/>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33" name="Google Shape;433;p61"/>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rgbClr val="FFFFFF"/>
                </a:solidFill>
              </a:rPr>
              <a:t>MÔ HÌNH TRIỂN KHAI</a:t>
            </a:r>
            <a:endParaRPr b="1" sz="2700">
              <a:solidFill>
                <a:srgbClr val="FFFFFF"/>
              </a:solidFill>
            </a:endParaRPr>
          </a:p>
        </p:txBody>
      </p:sp>
      <p:sp>
        <p:nvSpPr>
          <p:cNvPr id="434" name="Google Shape;434;p61"/>
          <p:cNvSpPr txBox="1"/>
          <p:nvPr/>
        </p:nvSpPr>
        <p:spPr>
          <a:xfrm>
            <a:off x="920125" y="1143750"/>
            <a:ext cx="6920100" cy="2537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vi" sz="900">
                <a:solidFill>
                  <a:schemeClr val="dk1"/>
                </a:solidFill>
              </a:rPr>
              <a:t>Server</a:t>
            </a:r>
            <a:r>
              <a:rPr lang="vi"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vi" sz="900">
                <a:solidFill>
                  <a:schemeClr val="dk1"/>
                </a:solidFill>
              </a:rPr>
              <a:t>Luôn </a:t>
            </a:r>
            <a:r>
              <a:rPr b="1" lang="vi" sz="900">
                <a:solidFill>
                  <a:schemeClr val="dk1"/>
                </a:solidFill>
              </a:rPr>
              <a:t>lắng nghe kết nối từ các cảm biến</a:t>
            </a:r>
            <a:r>
              <a:rPr lang="vi" sz="900">
                <a:solidFill>
                  <a:schemeClr val="dk1"/>
                </a:solidFill>
              </a:rPr>
              <a: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vi" sz="900">
                <a:solidFill>
                  <a:schemeClr val="dk1"/>
                </a:solidFill>
              </a:rPr>
              <a:t>Mỗi kết nối client (cảm biến) sẽ được phục vụ bằng </a:t>
            </a:r>
            <a:r>
              <a:rPr b="1" lang="vi" sz="900">
                <a:solidFill>
                  <a:schemeClr val="dk1"/>
                </a:solidFill>
              </a:rPr>
              <a:t>1 thread riêng</a:t>
            </a:r>
            <a:r>
              <a:rPr lang="vi" sz="900">
                <a:solidFill>
                  <a:schemeClr val="dk1"/>
                </a:solidFill>
              </a:rPr>
              <a:t>.</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vi" sz="900">
                <a:solidFill>
                  <a:schemeClr val="dk1"/>
                </a:solidFill>
              </a:rPr>
              <a:t>Nhận và in dữ liệu từ cảm biến theo thời gian thực.</a:t>
            </a:r>
            <a:endParaRPr sz="900">
              <a:solidFill>
                <a:schemeClr val="dk1"/>
              </a:solidFill>
            </a:endParaRPr>
          </a:p>
          <a:p>
            <a:pPr indent="0" lvl="0" marL="0" rtl="0" algn="l">
              <a:lnSpc>
                <a:spcPct val="115000"/>
              </a:lnSpc>
              <a:spcBef>
                <a:spcPts val="1200"/>
              </a:spcBef>
              <a:spcAft>
                <a:spcPts val="0"/>
              </a:spcAft>
              <a:buNone/>
            </a:pPr>
            <a:r>
              <a:rPr b="1" lang="vi" sz="900">
                <a:solidFill>
                  <a:schemeClr val="dk1"/>
                </a:solidFill>
              </a:rPr>
              <a:t>Client</a:t>
            </a:r>
            <a:r>
              <a:rPr lang="vi" sz="900">
                <a:solidFill>
                  <a:schemeClr val="dk1"/>
                </a:solidFill>
              </a:rPr>
              <a:t>:</a:t>
            </a:r>
            <a:endParaRPr sz="900">
              <a:solidFill>
                <a:schemeClr val="dk1"/>
              </a:solidFill>
            </a:endParaRPr>
          </a:p>
          <a:p>
            <a:pPr indent="-285750" lvl="0" marL="457200" rtl="0" algn="l">
              <a:lnSpc>
                <a:spcPct val="115000"/>
              </a:lnSpc>
              <a:spcBef>
                <a:spcPts val="1200"/>
              </a:spcBef>
              <a:spcAft>
                <a:spcPts val="0"/>
              </a:spcAft>
              <a:buClr>
                <a:schemeClr val="dk1"/>
              </a:buClr>
              <a:buSzPts val="900"/>
              <a:buChar char="●"/>
            </a:pPr>
            <a:r>
              <a:rPr lang="vi" sz="900">
                <a:solidFill>
                  <a:schemeClr val="dk1"/>
                </a:solidFill>
              </a:rPr>
              <a:t>Đại diện cho một </a:t>
            </a:r>
            <a:r>
              <a:rPr b="1" lang="vi" sz="900">
                <a:solidFill>
                  <a:schemeClr val="dk1"/>
                </a:solidFill>
              </a:rPr>
              <a:t>thiết bị cảm biến</a:t>
            </a:r>
            <a:r>
              <a:rPr lang="vi" sz="900">
                <a:solidFill>
                  <a:schemeClr val="dk1"/>
                </a:solidFill>
              </a:rPr>
              <a:t> (DHT11, MQ2).</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vi" sz="900">
                <a:solidFill>
                  <a:schemeClr val="dk1"/>
                </a:solidFill>
              </a:rPr>
              <a:t>Mỗi cảm biến là một </a:t>
            </a:r>
            <a:r>
              <a:rPr b="1" lang="vi" sz="900">
                <a:solidFill>
                  <a:schemeClr val="dk1"/>
                </a:solidFill>
              </a:rPr>
              <a:t>luồng riêng biệt</a:t>
            </a:r>
            <a:r>
              <a:rPr lang="vi" sz="900">
                <a:solidFill>
                  <a:schemeClr val="dk1"/>
                </a:solidFill>
              </a:rPr>
              <a:t> (</a:t>
            </a:r>
            <a:r>
              <a:rPr lang="vi" sz="900">
                <a:solidFill>
                  <a:srgbClr val="188038"/>
                </a:solidFill>
                <a:latin typeface="Roboto Mono"/>
                <a:ea typeface="Roboto Mono"/>
                <a:cs typeface="Roboto Mono"/>
                <a:sym typeface="Roboto Mono"/>
              </a:rPr>
              <a:t>SensorThread</a:t>
            </a:r>
            <a:r>
              <a:rPr lang="vi" sz="900">
                <a:solidFill>
                  <a:schemeClr val="dk1"/>
                </a:solidFill>
              </a:rPr>
              <a:t>) và gửi dữ liệu định kỳ lên server.</a:t>
            </a:r>
            <a:endParaRPr sz="900">
              <a:solidFill>
                <a:schemeClr val="dk1"/>
              </a:solidFill>
            </a:endParaRPr>
          </a:p>
          <a:p>
            <a:pPr indent="-285750" lvl="0" marL="457200" rtl="0" algn="l">
              <a:lnSpc>
                <a:spcPct val="115000"/>
              </a:lnSpc>
              <a:spcBef>
                <a:spcPts val="0"/>
              </a:spcBef>
              <a:spcAft>
                <a:spcPts val="0"/>
              </a:spcAft>
              <a:buClr>
                <a:schemeClr val="dk1"/>
              </a:buClr>
              <a:buSzPts val="900"/>
              <a:buChar char="●"/>
            </a:pPr>
            <a:r>
              <a:rPr lang="vi" sz="900">
                <a:solidFill>
                  <a:schemeClr val="dk1"/>
                </a:solidFill>
              </a:rPr>
              <a:t>Mỗi cảm biến có:</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lang="vi" sz="900">
                <a:solidFill>
                  <a:schemeClr val="dk1"/>
                </a:solidFill>
              </a:rPr>
              <a:t>Tên riêng</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vi" sz="900">
                <a:solidFill>
                  <a:schemeClr val="dk1"/>
                </a:solidFill>
              </a:rPr>
              <a:t>Chu kỳ gửi dữ liệu</a:t>
            </a:r>
            <a:r>
              <a:rPr lang="vi" sz="900">
                <a:solidFill>
                  <a:schemeClr val="dk1"/>
                </a:solidFill>
              </a:rPr>
              <a:t> riêng (1s, 2s, 5s…)</a:t>
            </a:r>
            <a:endParaRPr sz="900">
              <a:solidFill>
                <a:schemeClr val="dk1"/>
              </a:solidFill>
            </a:endParaRPr>
          </a:p>
          <a:p>
            <a:pPr indent="-285750" lvl="1" marL="914400" rtl="0" algn="l">
              <a:lnSpc>
                <a:spcPct val="115000"/>
              </a:lnSpc>
              <a:spcBef>
                <a:spcPts val="0"/>
              </a:spcBef>
              <a:spcAft>
                <a:spcPts val="0"/>
              </a:spcAft>
              <a:buClr>
                <a:schemeClr val="dk1"/>
              </a:buClr>
              <a:buSzPts val="900"/>
              <a:buChar char="○"/>
            </a:pPr>
            <a:r>
              <a:rPr b="1" lang="vi" sz="900">
                <a:solidFill>
                  <a:schemeClr val="dk1"/>
                </a:solidFill>
              </a:rPr>
              <a:t>Giá trị hằng khởi tạo</a:t>
            </a:r>
            <a:r>
              <a:rPr lang="vi" sz="900">
                <a:solidFill>
                  <a:schemeClr val="dk1"/>
                </a:solidFill>
              </a:rPr>
              <a:t> (mô phỏng điều kiện ban đầu của cảm biến)</a:t>
            </a:r>
            <a:br>
              <a:rPr lang="vi" sz="900">
                <a:solidFill>
                  <a:schemeClr val="dk1"/>
                </a:solidFill>
              </a:rPr>
            </a:br>
            <a:endParaRPr sz="900">
              <a:solidFill>
                <a:schemeClr val="dk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2"/>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0" name="Google Shape;440;p62"/>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rgbClr val="FFFFFF"/>
                </a:solidFill>
              </a:rPr>
              <a:t>LƯU ĐỒ THUẬT TOÁN</a:t>
            </a:r>
            <a:endParaRPr b="1" sz="2700">
              <a:solidFill>
                <a:srgbClr val="FFFFFF"/>
              </a:solidFill>
            </a:endParaRPr>
          </a:p>
        </p:txBody>
      </p:sp>
      <p:pic>
        <p:nvPicPr>
          <p:cNvPr id="441" name="Google Shape;441;p62"/>
          <p:cNvPicPr preferRelativeResize="0"/>
          <p:nvPr/>
        </p:nvPicPr>
        <p:blipFill>
          <a:blip r:embed="rId3">
            <a:alphaModFix/>
          </a:blip>
          <a:stretch>
            <a:fillRect/>
          </a:stretch>
        </p:blipFill>
        <p:spPr>
          <a:xfrm>
            <a:off x="-57149" y="754388"/>
            <a:ext cx="5301940" cy="4389125"/>
          </a:xfrm>
          <a:prstGeom prst="rect">
            <a:avLst/>
          </a:prstGeom>
          <a:noFill/>
          <a:ln>
            <a:noFill/>
          </a:ln>
        </p:spPr>
      </p:pic>
      <p:sp>
        <p:nvSpPr>
          <p:cNvPr id="442" name="Google Shape;442;p62"/>
          <p:cNvSpPr txBox="1"/>
          <p:nvPr/>
        </p:nvSpPr>
        <p:spPr>
          <a:xfrm>
            <a:off x="5700375" y="1949188"/>
            <a:ext cx="3000000" cy="199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100">
                <a:solidFill>
                  <a:schemeClr val="dk1"/>
                </a:solidFill>
              </a:rPr>
              <a:t>Server:</a:t>
            </a:r>
            <a:endParaRPr b="1" sz="1100">
              <a:solidFill>
                <a:schemeClr val="dk1"/>
              </a:solidFill>
            </a:endParaRPr>
          </a:p>
          <a:p>
            <a:pPr indent="0" lvl="0" marL="0" rtl="0" algn="l">
              <a:lnSpc>
                <a:spcPct val="115000"/>
              </a:lnSpc>
              <a:spcBef>
                <a:spcPts val="1200"/>
              </a:spcBef>
              <a:spcAft>
                <a:spcPts val="0"/>
              </a:spcAft>
              <a:buNone/>
            </a:pPr>
            <a:r>
              <a:rPr lang="vi" sz="1100">
                <a:solidFill>
                  <a:schemeClr val="dk1"/>
                </a:solidFill>
              </a:rPr>
              <a:t>Start → Listen → Accept → Spawn Thread → Semaphore → Read/Input → Print → Close → Release → Loop</a:t>
            </a:r>
            <a:br>
              <a:rPr lang="vi" sz="1100">
                <a:solidFill>
                  <a:schemeClr val="dk1"/>
                </a:solidFill>
              </a:rPr>
            </a:br>
            <a:endParaRPr sz="1100">
              <a:solidFill>
                <a:schemeClr val="dk1"/>
              </a:solidFill>
            </a:endParaRPr>
          </a:p>
          <a:p>
            <a:pPr indent="0" lvl="0" marL="0" rtl="0" algn="l">
              <a:lnSpc>
                <a:spcPct val="115000"/>
              </a:lnSpc>
              <a:spcBef>
                <a:spcPts val="1200"/>
              </a:spcBef>
              <a:spcAft>
                <a:spcPts val="0"/>
              </a:spcAft>
              <a:buNone/>
            </a:pPr>
            <a:r>
              <a:rPr b="1" lang="vi" sz="1100">
                <a:solidFill>
                  <a:schemeClr val="dk1"/>
                </a:solidFill>
              </a:rPr>
              <a:t>Client:</a:t>
            </a:r>
            <a:br>
              <a:rPr b="1" lang="vi" sz="1100">
                <a:solidFill>
                  <a:schemeClr val="dk1"/>
                </a:solidFill>
              </a:rPr>
            </a:br>
            <a:r>
              <a:rPr lang="vi" sz="1100">
                <a:solidFill>
                  <a:schemeClr val="dk1"/>
                </a:solidFill>
              </a:rPr>
              <a:t>Start → Create Threads → For each sensor: Connect → Loop → Close → End</a:t>
            </a:r>
            <a:endParaRPr sz="11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63"/>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48" name="Google Shape;448;p63"/>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lt1"/>
                </a:solidFill>
              </a:rPr>
              <a:t>LẬP LỊCH ĐỌC DỮ LIỆU SENSOR </a:t>
            </a:r>
            <a:endParaRPr b="1" sz="2700">
              <a:solidFill>
                <a:schemeClr val="lt1"/>
              </a:solidFill>
            </a:endParaRPr>
          </a:p>
        </p:txBody>
      </p:sp>
      <p:pic>
        <p:nvPicPr>
          <p:cNvPr id="449" name="Google Shape;449;p63"/>
          <p:cNvPicPr preferRelativeResize="0"/>
          <p:nvPr/>
        </p:nvPicPr>
        <p:blipFill>
          <a:blip r:embed="rId3">
            <a:alphaModFix/>
          </a:blip>
          <a:stretch>
            <a:fillRect/>
          </a:stretch>
        </p:blipFill>
        <p:spPr>
          <a:xfrm>
            <a:off x="152400" y="1431063"/>
            <a:ext cx="8839198" cy="2281363"/>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7"/>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22" name="Google Shape;222;p37"/>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HỆ THỐNG THỜI GIAN THỰC</a:t>
            </a:r>
            <a:endParaRPr b="1" sz="2700">
              <a:solidFill>
                <a:schemeClr val="dk2"/>
              </a:solidFill>
            </a:endParaRPr>
          </a:p>
        </p:txBody>
      </p:sp>
      <p:sp>
        <p:nvSpPr>
          <p:cNvPr id="223" name="Google Shape;223;p37"/>
          <p:cNvSpPr txBox="1"/>
          <p:nvPr/>
        </p:nvSpPr>
        <p:spPr>
          <a:xfrm>
            <a:off x="396800" y="1178700"/>
            <a:ext cx="4056000" cy="27861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 sz="1300">
                <a:solidFill>
                  <a:schemeClr val="dk1"/>
                </a:solidFill>
              </a:rPr>
              <a:t>Định nghĩa:</a:t>
            </a:r>
            <a:r>
              <a:rPr lang="vi" sz="1300">
                <a:solidFill>
                  <a:schemeClr val="dk1"/>
                </a:solidFill>
              </a:rPr>
              <a:t> Hệ thống thời gian thực (Real-Time System) là một hệ thống máy tính hoặc phần mềm phải phản hồi với các sự kiện đầu vào trong một khoảng thời gian xác định trước (thường rất ngắn). Tức là độ đúng đắn của hệ thống không chỉ phụ thuộc vào kết quả tính toán mà còn phụ thuộc vào thời điểm kết quả được tạo ra.</a:t>
            </a:r>
            <a:endParaRPr sz="1300">
              <a:solidFill>
                <a:schemeClr val="dk1"/>
              </a:solidFill>
            </a:endParaRPr>
          </a:p>
          <a:p>
            <a:pPr indent="0" lvl="0" marL="0" rtl="0" algn="just">
              <a:spcBef>
                <a:spcPts val="0"/>
              </a:spcBef>
              <a:spcAft>
                <a:spcPts val="0"/>
              </a:spcAft>
              <a:buNone/>
            </a:pPr>
            <a:r>
              <a:t/>
            </a:r>
            <a:endParaRPr sz="1300">
              <a:solidFill>
                <a:schemeClr val="dk1"/>
              </a:solidFill>
            </a:endParaRPr>
          </a:p>
          <a:p>
            <a:pPr indent="0" lvl="0" marL="0" rtl="0" algn="just">
              <a:spcBef>
                <a:spcPts val="0"/>
              </a:spcBef>
              <a:spcAft>
                <a:spcPts val="0"/>
              </a:spcAft>
              <a:buNone/>
            </a:pPr>
            <a:r>
              <a:rPr b="1" lang="vi" sz="1300">
                <a:solidFill>
                  <a:schemeClr val="dk1"/>
                </a:solidFill>
              </a:rPr>
              <a:t>Đặc điểm chính của hệ thống thời gian thực:</a:t>
            </a:r>
            <a:endParaRPr b="1" sz="1300">
              <a:solidFill>
                <a:schemeClr val="dk1"/>
              </a:solidFill>
            </a:endParaRPr>
          </a:p>
          <a:p>
            <a:pPr indent="-311150" lvl="0" marL="457200" rtl="0" algn="just">
              <a:spcBef>
                <a:spcPts val="0"/>
              </a:spcBef>
              <a:spcAft>
                <a:spcPts val="0"/>
              </a:spcAft>
              <a:buClr>
                <a:schemeClr val="dk1"/>
              </a:buClr>
              <a:buSzPts val="1300"/>
              <a:buChar char="-"/>
            </a:pPr>
            <a:r>
              <a:rPr lang="vi" sz="1300">
                <a:solidFill>
                  <a:schemeClr val="dk1"/>
                </a:solidFill>
              </a:rPr>
              <a:t>Đáp ứng thời gian xác định </a:t>
            </a:r>
            <a:endParaRPr sz="1300">
              <a:solidFill>
                <a:schemeClr val="dk1"/>
              </a:solidFill>
            </a:endParaRPr>
          </a:p>
          <a:p>
            <a:pPr indent="-311150" lvl="0" marL="457200" rtl="0" algn="just">
              <a:spcBef>
                <a:spcPts val="0"/>
              </a:spcBef>
              <a:spcAft>
                <a:spcPts val="0"/>
              </a:spcAft>
              <a:buClr>
                <a:schemeClr val="dk1"/>
              </a:buClr>
              <a:buSzPts val="1300"/>
              <a:buChar char="-"/>
            </a:pPr>
            <a:r>
              <a:rPr lang="vi" sz="1300">
                <a:solidFill>
                  <a:schemeClr val="dk1"/>
                </a:solidFill>
              </a:rPr>
              <a:t>Độ tin cậy cao và ổn định</a:t>
            </a:r>
            <a:endParaRPr sz="1300">
              <a:solidFill>
                <a:schemeClr val="dk1"/>
              </a:solidFill>
            </a:endParaRPr>
          </a:p>
          <a:p>
            <a:pPr indent="-311150" lvl="0" marL="457200" rtl="0" algn="just">
              <a:spcBef>
                <a:spcPts val="0"/>
              </a:spcBef>
              <a:spcAft>
                <a:spcPts val="0"/>
              </a:spcAft>
              <a:buClr>
                <a:schemeClr val="dk1"/>
              </a:buClr>
              <a:buSzPts val="1300"/>
              <a:buChar char="-"/>
            </a:pPr>
            <a:r>
              <a:rPr lang="vi" sz="1300">
                <a:solidFill>
                  <a:schemeClr val="dk1"/>
                </a:solidFill>
              </a:rPr>
              <a:t>Thường có tính tương tác với môi trường ngoài</a:t>
            </a:r>
            <a:endParaRPr sz="1300">
              <a:solidFill>
                <a:schemeClr val="dk1"/>
              </a:solidFill>
            </a:endParaRPr>
          </a:p>
        </p:txBody>
      </p:sp>
      <p:pic>
        <p:nvPicPr>
          <p:cNvPr id="224" name="Google Shape;224;p37"/>
          <p:cNvPicPr preferRelativeResize="0"/>
          <p:nvPr/>
        </p:nvPicPr>
        <p:blipFill>
          <a:blip r:embed="rId3">
            <a:alphaModFix/>
          </a:blip>
          <a:stretch>
            <a:fillRect/>
          </a:stretch>
        </p:blipFill>
        <p:spPr>
          <a:xfrm>
            <a:off x="4788900" y="1329040"/>
            <a:ext cx="3928774" cy="22099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64"/>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55" name="Google Shape;455;p64"/>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lt1"/>
                </a:solidFill>
              </a:rPr>
              <a:t>TRIỂN KHAI LẬP LỊCH</a:t>
            </a:r>
            <a:endParaRPr b="1" sz="2700">
              <a:solidFill>
                <a:schemeClr val="lt1"/>
              </a:solidFill>
            </a:endParaRPr>
          </a:p>
        </p:txBody>
      </p:sp>
      <p:pic>
        <p:nvPicPr>
          <p:cNvPr id="456" name="Google Shape;456;p64"/>
          <p:cNvPicPr preferRelativeResize="0"/>
          <p:nvPr/>
        </p:nvPicPr>
        <p:blipFill>
          <a:blip r:embed="rId3">
            <a:alphaModFix/>
          </a:blip>
          <a:stretch>
            <a:fillRect/>
          </a:stretch>
        </p:blipFill>
        <p:spPr>
          <a:xfrm>
            <a:off x="1892075" y="935900"/>
            <a:ext cx="5359850" cy="3271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sp>
        <p:nvSpPr>
          <p:cNvPr id="461" name="Google Shape;461;p65"/>
          <p:cNvSpPr txBox="1"/>
          <p:nvPr/>
        </p:nvSpPr>
        <p:spPr>
          <a:xfrm>
            <a:off x="291751" y="938300"/>
            <a:ext cx="8560500" cy="27474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FFFFFF"/>
              </a:buClr>
              <a:buSzPts val="2700"/>
              <a:buFont typeface="Arial"/>
              <a:buNone/>
            </a:pPr>
            <a:r>
              <a:rPr b="1" i="0" lang="vi" sz="2700" u="none" cap="none" strike="noStrike">
                <a:solidFill>
                  <a:srgbClr val="FFFFFF"/>
                </a:solidFill>
                <a:latin typeface="Arial"/>
                <a:ea typeface="Arial"/>
                <a:cs typeface="Arial"/>
                <a:sym typeface="Arial"/>
              </a:rPr>
              <a:t>PHẦN </a:t>
            </a:r>
            <a:r>
              <a:rPr b="1" lang="vi" sz="2700">
                <a:solidFill>
                  <a:srgbClr val="FFFFFF"/>
                </a:solidFill>
                <a:latin typeface="Arial"/>
                <a:ea typeface="Arial"/>
                <a:cs typeface="Arial"/>
                <a:sym typeface="Arial"/>
              </a:rPr>
              <a:t>III</a:t>
            </a:r>
            <a:endParaRPr b="1" i="0" sz="2700" u="none" cap="none" strike="noStrike">
              <a:solidFill>
                <a:srgbClr val="FFFFFF"/>
              </a:solidFill>
              <a:latin typeface="Arial"/>
              <a:ea typeface="Arial"/>
              <a:cs typeface="Arial"/>
              <a:sym typeface="Arial"/>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PHẦN 4:</a:t>
            </a:r>
            <a:endParaRPr b="1" sz="6000">
              <a:solidFill>
                <a:schemeClr val="accent1"/>
              </a:solidFill>
              <a:latin typeface="Roboto"/>
              <a:ea typeface="Roboto"/>
              <a:cs typeface="Roboto"/>
              <a:sym typeface="Roboto"/>
            </a:endParaRPr>
          </a:p>
          <a:p>
            <a:pPr indent="0" lvl="0" marL="0" marR="0" rtl="0" algn="l">
              <a:spcBef>
                <a:spcPts val="0"/>
              </a:spcBef>
              <a:spcAft>
                <a:spcPts val="0"/>
              </a:spcAft>
              <a:buNone/>
            </a:pPr>
            <a:r>
              <a:rPr b="1" lang="vi" sz="6000">
                <a:solidFill>
                  <a:schemeClr val="accent1"/>
                </a:solidFill>
                <a:latin typeface="Roboto"/>
                <a:ea typeface="Roboto"/>
                <a:cs typeface="Roboto"/>
                <a:sym typeface="Roboto"/>
              </a:rPr>
              <a:t>GIẢ LẬP &amp; MÔ PHỎNG</a:t>
            </a:r>
            <a:endParaRPr b="1" sz="6000">
              <a:solidFill>
                <a:schemeClr val="accent1"/>
              </a:solidFill>
              <a:latin typeface="Roboto"/>
              <a:ea typeface="Roboto"/>
              <a:cs typeface="Roboto"/>
              <a:sym typeface="Roboto"/>
            </a:endParaRPr>
          </a:p>
          <a:p>
            <a:pPr indent="0" lvl="0" marL="0" marR="0" rtl="0" algn="l">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462" name="Google Shape;462;p65"/>
          <p:cNvSpPr txBox="1"/>
          <p:nvPr>
            <p:ph idx="12" type="sldNum"/>
          </p:nvPr>
        </p:nvSpPr>
        <p:spPr>
          <a:xfrm>
            <a:off x="4843463" y="3575447"/>
            <a:ext cx="1543200" cy="20550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66"/>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68" name="Google Shape;468;p66"/>
          <p:cNvSpPr txBox="1"/>
          <p:nvPr/>
        </p:nvSpPr>
        <p:spPr>
          <a:xfrm>
            <a:off x="139625" y="135625"/>
            <a:ext cx="919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MÔ PHỎNG</a:t>
            </a:r>
            <a:r>
              <a:rPr b="1" lang="vi" sz="1700">
                <a:solidFill>
                  <a:schemeClr val="lt1"/>
                </a:solidFill>
              </a:rPr>
              <a:t> : ESP32 NHẬN DỮ LIỆU TỪ CẢM BIẾN DHT11 VÀ MQ2</a:t>
            </a:r>
            <a:endParaRPr b="1" sz="1700">
              <a:solidFill>
                <a:schemeClr val="lt1"/>
              </a:solidFill>
            </a:endParaRPr>
          </a:p>
        </p:txBody>
      </p:sp>
      <p:pic>
        <p:nvPicPr>
          <p:cNvPr id="469" name="Google Shape;469;p66" title="mô phỏng.png"/>
          <p:cNvPicPr preferRelativeResize="0"/>
          <p:nvPr/>
        </p:nvPicPr>
        <p:blipFill>
          <a:blip r:embed="rId3">
            <a:alphaModFix/>
          </a:blip>
          <a:stretch>
            <a:fillRect/>
          </a:stretch>
        </p:blipFill>
        <p:spPr>
          <a:xfrm>
            <a:off x="309900" y="848200"/>
            <a:ext cx="4262100" cy="3758974"/>
          </a:xfrm>
          <a:prstGeom prst="rect">
            <a:avLst/>
          </a:prstGeom>
          <a:noFill/>
          <a:ln>
            <a:noFill/>
          </a:ln>
        </p:spPr>
      </p:pic>
      <p:sp>
        <p:nvSpPr>
          <p:cNvPr id="470" name="Google Shape;470;p66"/>
          <p:cNvSpPr txBox="1"/>
          <p:nvPr/>
        </p:nvSpPr>
        <p:spPr>
          <a:xfrm>
            <a:off x="5260725" y="1636338"/>
            <a:ext cx="3000000" cy="18708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vi" sz="1100">
                <a:solidFill>
                  <a:schemeClr val="dk1"/>
                </a:solidFill>
              </a:rPr>
              <a:t>ESP32</a:t>
            </a:r>
            <a:r>
              <a:rPr lang="vi" sz="1100">
                <a:solidFill>
                  <a:schemeClr val="dk1"/>
                </a:solidFill>
              </a:rPr>
              <a:t> đọc dữ liệu từ hai cảm biến này bằng cách sử dụng </a:t>
            </a:r>
            <a:r>
              <a:rPr b="1" lang="vi" sz="1100">
                <a:solidFill>
                  <a:schemeClr val="dk1"/>
                </a:solidFill>
              </a:rPr>
              <a:t>hệ điều hành thời gian thực FreeRTOS</a:t>
            </a:r>
            <a:r>
              <a:rPr lang="vi" sz="1100">
                <a:solidFill>
                  <a:schemeClr val="dk1"/>
                </a:solidFill>
              </a:rPr>
              <a:t>, chạy 2 tác vụ </a:t>
            </a:r>
            <a:endParaRPr sz="1100">
              <a:solidFill>
                <a:schemeClr val="dk1"/>
              </a:solidFill>
            </a:endParaRPr>
          </a:p>
          <a:p>
            <a:pPr indent="-298450" lvl="0" marL="457200" rtl="0" algn="just">
              <a:lnSpc>
                <a:spcPct val="115000"/>
              </a:lnSpc>
              <a:spcBef>
                <a:spcPts val="1200"/>
              </a:spcBef>
              <a:spcAft>
                <a:spcPts val="0"/>
              </a:spcAft>
              <a:buClr>
                <a:schemeClr val="dk1"/>
              </a:buClr>
              <a:buSzPts val="1100"/>
              <a:buAutoNum type="arabicPeriod"/>
            </a:pPr>
            <a:r>
              <a:rPr b="1" lang="vi" sz="1100">
                <a:solidFill>
                  <a:schemeClr val="dk1"/>
                </a:solidFill>
              </a:rPr>
              <a:t>readGasTask</a:t>
            </a:r>
            <a:r>
              <a:rPr lang="vi" sz="1100">
                <a:solidFill>
                  <a:schemeClr val="dk1"/>
                </a:solidFill>
              </a:rPr>
              <a:t> → đọc giá trị từ MQ-2 (tín hiệu analog, chuyển đổi ra ppm)</a:t>
            </a:r>
            <a:br>
              <a:rPr lang="vi" sz="1100">
                <a:solidFill>
                  <a:schemeClr val="dk1"/>
                </a:solidFill>
              </a:rPr>
            </a:br>
            <a:endParaRPr sz="1100">
              <a:solidFill>
                <a:schemeClr val="dk1"/>
              </a:solidFill>
            </a:endParaRPr>
          </a:p>
          <a:p>
            <a:pPr indent="-298450" lvl="0" marL="457200" rtl="0" algn="just">
              <a:lnSpc>
                <a:spcPct val="115000"/>
              </a:lnSpc>
              <a:spcBef>
                <a:spcPts val="0"/>
              </a:spcBef>
              <a:spcAft>
                <a:spcPts val="0"/>
              </a:spcAft>
              <a:buClr>
                <a:schemeClr val="dk1"/>
              </a:buClr>
              <a:buSzPts val="1100"/>
              <a:buAutoNum type="arabicPeriod"/>
            </a:pPr>
            <a:r>
              <a:rPr b="1" lang="vi" sz="1100">
                <a:solidFill>
                  <a:schemeClr val="dk1"/>
                </a:solidFill>
              </a:rPr>
              <a:t>readTempTask</a:t>
            </a:r>
            <a:r>
              <a:rPr lang="vi" sz="1100">
                <a:solidFill>
                  <a:schemeClr val="dk1"/>
                </a:solidFill>
              </a:rPr>
              <a:t> → đọc nhiệt độ từ DHT11</a:t>
            </a:r>
            <a:endParaRPr sz="1100">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67"/>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pic>
        <p:nvPicPr>
          <p:cNvPr id="476" name="Google Shape;476;p67"/>
          <p:cNvPicPr preferRelativeResize="0"/>
          <p:nvPr/>
        </p:nvPicPr>
        <p:blipFill>
          <a:blip r:embed="rId3">
            <a:alphaModFix/>
          </a:blip>
          <a:stretch>
            <a:fillRect/>
          </a:stretch>
        </p:blipFill>
        <p:spPr>
          <a:xfrm>
            <a:off x="0" y="1152775"/>
            <a:ext cx="6096001" cy="3418050"/>
          </a:xfrm>
          <a:prstGeom prst="rect">
            <a:avLst/>
          </a:prstGeom>
          <a:noFill/>
          <a:ln>
            <a:noFill/>
          </a:ln>
        </p:spPr>
      </p:pic>
      <p:sp>
        <p:nvSpPr>
          <p:cNvPr id="477" name="Google Shape;477;p67"/>
          <p:cNvSpPr txBox="1"/>
          <p:nvPr/>
        </p:nvSpPr>
        <p:spPr>
          <a:xfrm>
            <a:off x="139625" y="135625"/>
            <a:ext cx="9193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700">
                <a:solidFill>
                  <a:schemeClr val="lt1"/>
                </a:solidFill>
              </a:rPr>
              <a:t>GIẢ LẬP CLIENT: NHẬN DỮ LIỆU TỪ SENSOR VÀ GỬI QUA SERVER</a:t>
            </a:r>
            <a:endParaRPr b="1" sz="1700">
              <a:solidFill>
                <a:schemeClr val="lt1"/>
              </a:solidFill>
            </a:endParaRPr>
          </a:p>
        </p:txBody>
      </p:sp>
      <p:sp>
        <p:nvSpPr>
          <p:cNvPr id="478" name="Google Shape;478;p67"/>
          <p:cNvSpPr txBox="1"/>
          <p:nvPr/>
        </p:nvSpPr>
        <p:spPr>
          <a:xfrm>
            <a:off x="6096000" y="1057575"/>
            <a:ext cx="3000000" cy="33879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vi" sz="1100">
                <a:solidFill>
                  <a:schemeClr val="dk1"/>
                </a:solidFill>
              </a:rPr>
              <a:t>H</a:t>
            </a:r>
            <a:r>
              <a:rPr b="1" lang="vi" sz="1100">
                <a:solidFill>
                  <a:schemeClr val="dk1"/>
                </a:solidFill>
              </a:rPr>
              <a:t>ệ thống giả lập client</a:t>
            </a:r>
            <a:r>
              <a:rPr lang="vi" sz="1100">
                <a:solidFill>
                  <a:schemeClr val="dk1"/>
                </a:solidFill>
              </a:rPr>
              <a:t> sử dụng vi điều khiển </a:t>
            </a:r>
            <a:r>
              <a:rPr b="1" lang="vi" sz="1100">
                <a:solidFill>
                  <a:schemeClr val="dk1"/>
                </a:solidFill>
              </a:rPr>
              <a:t>ESP32</a:t>
            </a:r>
            <a:r>
              <a:rPr lang="vi" sz="1100">
                <a:solidFill>
                  <a:schemeClr val="dk1"/>
                </a:solidFill>
              </a:rPr>
              <a:t>, kết nối với các cảm biến môi trường gồm:</a:t>
            </a:r>
            <a:br>
              <a:rPr lang="vi" sz="1100">
                <a:solidFill>
                  <a:schemeClr val="dk1"/>
                </a:solidFill>
              </a:rPr>
            </a:br>
            <a:r>
              <a:rPr lang="vi" sz="1100">
                <a:solidFill>
                  <a:schemeClr val="dk1"/>
                </a:solidFill>
              </a:rPr>
              <a:t> </a:t>
            </a:r>
            <a:r>
              <a:rPr b="1" lang="vi" sz="1100">
                <a:solidFill>
                  <a:schemeClr val="dk1"/>
                </a:solidFill>
              </a:rPr>
              <a:t>DHT11</a:t>
            </a:r>
            <a:r>
              <a:rPr lang="vi" sz="1100">
                <a:solidFill>
                  <a:schemeClr val="dk1"/>
                </a:solidFill>
              </a:rPr>
              <a:t> → đo nhiệt độ và độ ẩm</a:t>
            </a:r>
            <a:br>
              <a:rPr lang="vi" sz="1100">
                <a:solidFill>
                  <a:schemeClr val="dk1"/>
                </a:solidFill>
              </a:rPr>
            </a:br>
            <a:r>
              <a:rPr lang="vi" sz="1100">
                <a:solidFill>
                  <a:schemeClr val="dk1"/>
                </a:solidFill>
              </a:rPr>
              <a:t> </a:t>
            </a:r>
            <a:r>
              <a:rPr b="1" lang="vi" sz="1100">
                <a:solidFill>
                  <a:schemeClr val="dk1"/>
                </a:solidFill>
              </a:rPr>
              <a:t>MQ-2</a:t>
            </a:r>
            <a:r>
              <a:rPr lang="vi" sz="1100">
                <a:solidFill>
                  <a:schemeClr val="dk1"/>
                </a:solidFill>
              </a:rPr>
              <a:t> → đo nồng độ khí gas</a:t>
            </a:r>
            <a:endParaRPr sz="1100">
              <a:solidFill>
                <a:schemeClr val="dk1"/>
              </a:solidFill>
            </a:endParaRPr>
          </a:p>
          <a:p>
            <a:pPr indent="0" lvl="0" marL="0" rtl="0" algn="just">
              <a:lnSpc>
                <a:spcPct val="115000"/>
              </a:lnSpc>
              <a:spcBef>
                <a:spcPts val="1200"/>
              </a:spcBef>
              <a:spcAft>
                <a:spcPts val="0"/>
              </a:spcAft>
              <a:buNone/>
            </a:pPr>
            <a:r>
              <a:rPr b="1" lang="vi" sz="1100">
                <a:solidFill>
                  <a:schemeClr val="dk1"/>
                </a:solidFill>
              </a:rPr>
              <a:t>Hệ thống thực hiện:</a:t>
            </a:r>
            <a:endParaRPr b="1"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b="1" lang="vi" sz="1100">
                <a:solidFill>
                  <a:schemeClr val="dk1"/>
                </a:solidFill>
              </a:rPr>
              <a:t>Thu thập dữ liệu cảm biến</a:t>
            </a:r>
            <a:r>
              <a:rPr lang="vi" sz="1100">
                <a:solidFill>
                  <a:schemeClr val="dk1"/>
                </a:solidFill>
              </a:rPr>
              <a:t> liên tục, hiển thị trạng thái trên giao diện phần mềm giả lập (Java GUI)</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Gửi dữ liệu đo được</a:t>
            </a:r>
            <a:r>
              <a:rPr lang="vi" sz="1100">
                <a:solidFill>
                  <a:schemeClr val="dk1"/>
                </a:solidFill>
              </a:rPr>
              <a:t> đến server qua giao thức TCP/IP (host: 127.0.0.1, port: 12345)</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Quản lý, ghi log dữ liệu</a:t>
            </a:r>
            <a:r>
              <a:rPr lang="vi" sz="1100">
                <a:solidFill>
                  <a:schemeClr val="dk1"/>
                </a:solidFill>
              </a:rPr>
              <a:t> và trạng thái hoạt động (log hiển thị ở phần nhật ký)</a:t>
            </a:r>
            <a:endParaRPr sz="1100">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sp>
        <p:nvSpPr>
          <p:cNvPr id="483" name="Google Shape;483;p68"/>
          <p:cNvSpPr/>
          <p:nvPr/>
        </p:nvSpPr>
        <p:spPr>
          <a:xfrm>
            <a:off x="-57150" y="-36725"/>
            <a:ext cx="92583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84" name="Google Shape;484;p68"/>
          <p:cNvSpPr txBox="1"/>
          <p:nvPr/>
        </p:nvSpPr>
        <p:spPr>
          <a:xfrm>
            <a:off x="128500" y="127975"/>
            <a:ext cx="8611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lt1"/>
                </a:solidFill>
              </a:rPr>
              <a:t>GIẢ LẬP SERVER: NHẬN DỮ LIỆU TỪ CLIENT VÀ CẢNH BÁO</a:t>
            </a:r>
            <a:endParaRPr b="1" sz="1800">
              <a:solidFill>
                <a:schemeClr val="lt1"/>
              </a:solidFill>
            </a:endParaRPr>
          </a:p>
        </p:txBody>
      </p:sp>
      <p:pic>
        <p:nvPicPr>
          <p:cNvPr id="485" name="Google Shape;485;p68"/>
          <p:cNvPicPr preferRelativeResize="0"/>
          <p:nvPr/>
        </p:nvPicPr>
        <p:blipFill>
          <a:blip r:embed="rId3">
            <a:alphaModFix/>
          </a:blip>
          <a:stretch>
            <a:fillRect/>
          </a:stretch>
        </p:blipFill>
        <p:spPr>
          <a:xfrm>
            <a:off x="128500" y="898575"/>
            <a:ext cx="4910300" cy="3681151"/>
          </a:xfrm>
          <a:prstGeom prst="rect">
            <a:avLst/>
          </a:prstGeom>
          <a:noFill/>
          <a:ln>
            <a:noFill/>
          </a:ln>
        </p:spPr>
      </p:pic>
      <p:sp>
        <p:nvSpPr>
          <p:cNvPr id="486" name="Google Shape;486;p68"/>
          <p:cNvSpPr txBox="1"/>
          <p:nvPr/>
        </p:nvSpPr>
        <p:spPr>
          <a:xfrm>
            <a:off x="5583100" y="947850"/>
            <a:ext cx="3000000" cy="35826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1200"/>
              </a:spcBef>
              <a:spcAft>
                <a:spcPts val="0"/>
              </a:spcAft>
              <a:buNone/>
            </a:pPr>
            <a:r>
              <a:rPr b="1" lang="vi" sz="1100">
                <a:solidFill>
                  <a:schemeClr val="dk1"/>
                </a:solidFill>
              </a:rPr>
              <a:t>H</a:t>
            </a:r>
            <a:r>
              <a:rPr b="1" lang="vi" sz="1100">
                <a:solidFill>
                  <a:schemeClr val="dk1"/>
                </a:solidFill>
              </a:rPr>
              <a:t>ệ thống server</a:t>
            </a:r>
            <a:r>
              <a:rPr lang="vi" sz="1100">
                <a:solidFill>
                  <a:schemeClr val="dk1"/>
                </a:solidFill>
              </a:rPr>
              <a:t> để giám sát dữ liệu cảm biến được gửi từ client (ESP32) qua giao thức TCP/IP.</a:t>
            </a:r>
            <a:endParaRPr sz="1100">
              <a:solidFill>
                <a:schemeClr val="dk1"/>
              </a:solidFill>
            </a:endParaRPr>
          </a:p>
          <a:p>
            <a:pPr indent="0" lvl="0" marL="0" rtl="0" algn="just">
              <a:lnSpc>
                <a:spcPct val="115000"/>
              </a:lnSpc>
              <a:spcBef>
                <a:spcPts val="1200"/>
              </a:spcBef>
              <a:spcAft>
                <a:spcPts val="0"/>
              </a:spcAft>
              <a:buNone/>
            </a:pPr>
            <a:r>
              <a:rPr b="1" lang="vi" sz="1100">
                <a:solidFill>
                  <a:schemeClr val="dk1"/>
                </a:solidFill>
              </a:rPr>
              <a:t>Hệ thống thực hiện</a:t>
            </a:r>
            <a:endParaRPr b="1" sz="1100">
              <a:solidFill>
                <a:schemeClr val="dk1"/>
              </a:solidFill>
            </a:endParaRPr>
          </a:p>
          <a:p>
            <a:pPr indent="-298450" lvl="0" marL="457200" rtl="0" algn="just">
              <a:lnSpc>
                <a:spcPct val="115000"/>
              </a:lnSpc>
              <a:spcBef>
                <a:spcPts val="1200"/>
              </a:spcBef>
              <a:spcAft>
                <a:spcPts val="0"/>
              </a:spcAft>
              <a:buClr>
                <a:schemeClr val="dk1"/>
              </a:buClr>
              <a:buSzPts val="1100"/>
              <a:buChar char="●"/>
            </a:pPr>
            <a:r>
              <a:rPr b="1" lang="vi" sz="1100">
                <a:solidFill>
                  <a:schemeClr val="dk1"/>
                </a:solidFill>
              </a:rPr>
              <a:t>Nhận dữ liệu từ client</a:t>
            </a:r>
            <a:r>
              <a:rPr lang="vi" sz="1100">
                <a:solidFill>
                  <a:schemeClr val="dk1"/>
                </a:solidFill>
              </a:rPr>
              <a:t>: nhiệt độ (từ DHT11) và nồng độ khí gas (từ MQ-2)</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Hiển thị giá trị hiện tại</a:t>
            </a:r>
            <a:r>
              <a:rPr lang="vi" sz="1100">
                <a:solidFill>
                  <a:schemeClr val="dk1"/>
                </a:solidFill>
              </a:rPr>
              <a:t>: cập nhật real-time trên giao diện (Java GUI)</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Đặt ngưỡng cảnh báo</a:t>
            </a:r>
            <a:r>
              <a:rPr lang="vi" sz="1100">
                <a:solidFill>
                  <a:schemeClr val="dk1"/>
                </a:solidFill>
              </a:rPr>
              <a:t>: người dùng có thể cấu hình giới hạn nhiệt độ (°C) và khí gas (ppm)</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Cảnh báo trực quan</a:t>
            </a:r>
            <a:r>
              <a:rPr lang="vi" sz="1100">
                <a:solidFill>
                  <a:schemeClr val="dk1"/>
                </a:solidFill>
              </a:rPr>
              <a:t>: khi giá trị vượt ngưỡng, giao diện hiển thị cảnh báo (ví dụ: thay đổi màu sắc, thông báo)</a:t>
            </a:r>
            <a:endParaRPr sz="1100">
              <a:solidFill>
                <a:schemeClr val="dk1"/>
              </a:solidFill>
            </a:endParaRPr>
          </a:p>
          <a:p>
            <a:pPr indent="-298450" lvl="0" marL="457200" rtl="0" algn="just">
              <a:lnSpc>
                <a:spcPct val="115000"/>
              </a:lnSpc>
              <a:spcBef>
                <a:spcPts val="0"/>
              </a:spcBef>
              <a:spcAft>
                <a:spcPts val="0"/>
              </a:spcAft>
              <a:buClr>
                <a:schemeClr val="dk1"/>
              </a:buClr>
              <a:buSzPts val="1100"/>
              <a:buChar char="●"/>
            </a:pPr>
            <a:r>
              <a:rPr b="1" lang="vi" sz="1100">
                <a:solidFill>
                  <a:schemeClr val="dk1"/>
                </a:solidFill>
              </a:rPr>
              <a:t>G</a:t>
            </a:r>
            <a:r>
              <a:rPr b="1" lang="vi" sz="1100">
                <a:solidFill>
                  <a:schemeClr val="dk1"/>
                </a:solidFill>
              </a:rPr>
              <a:t>hi log lịch sử dữ liệu nhận được</a:t>
            </a:r>
            <a:r>
              <a:rPr lang="vi" sz="1100">
                <a:solidFill>
                  <a:schemeClr val="dk1"/>
                </a:solidFill>
              </a:rPr>
              <a:t>: giúp theo dõi và phân tích sau này</a:t>
            </a:r>
            <a:endParaRPr sz="110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69"/>
          <p:cNvSpPr/>
          <p:nvPr/>
        </p:nvSpPr>
        <p:spPr>
          <a:xfrm>
            <a:off x="-57150" y="-36725"/>
            <a:ext cx="9374100" cy="791100"/>
          </a:xfrm>
          <a:prstGeom prst="rect">
            <a:avLst/>
          </a:prstGeom>
          <a:solidFill>
            <a:srgbClr val="075289"/>
          </a:solidFill>
          <a:ln cap="flat" cmpd="sng" w="9525">
            <a:solidFill>
              <a:srgbClr val="07528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492" name="Google Shape;492;p69"/>
          <p:cNvSpPr txBox="1"/>
          <p:nvPr/>
        </p:nvSpPr>
        <p:spPr>
          <a:xfrm>
            <a:off x="210300" y="127975"/>
            <a:ext cx="1366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800">
                <a:solidFill>
                  <a:schemeClr val="lt1"/>
                </a:solidFill>
              </a:rPr>
              <a:t>KẾT QUẢ</a:t>
            </a:r>
            <a:endParaRPr b="1" sz="1800">
              <a:solidFill>
                <a:schemeClr val="lt1"/>
              </a:solidFill>
            </a:endParaRPr>
          </a:p>
        </p:txBody>
      </p:sp>
      <p:pic>
        <p:nvPicPr>
          <p:cNvPr id="493" name="Google Shape;493;p69"/>
          <p:cNvPicPr preferRelativeResize="0"/>
          <p:nvPr/>
        </p:nvPicPr>
        <p:blipFill>
          <a:blip r:embed="rId3">
            <a:alphaModFix/>
          </a:blip>
          <a:stretch>
            <a:fillRect/>
          </a:stretch>
        </p:blipFill>
        <p:spPr>
          <a:xfrm>
            <a:off x="210300" y="796575"/>
            <a:ext cx="8839200" cy="3310096"/>
          </a:xfrm>
          <a:prstGeom prst="rect">
            <a:avLst/>
          </a:prstGeom>
          <a:noFill/>
          <a:ln>
            <a:noFill/>
          </a:ln>
        </p:spPr>
      </p:pic>
      <p:sp>
        <p:nvSpPr>
          <p:cNvPr id="494" name="Google Shape;494;p69"/>
          <p:cNvSpPr txBox="1"/>
          <p:nvPr/>
        </p:nvSpPr>
        <p:spPr>
          <a:xfrm>
            <a:off x="2248450" y="4225400"/>
            <a:ext cx="5158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vi" sz="1100">
                <a:solidFill>
                  <a:schemeClr val="dk1"/>
                </a:solidFill>
                <a:latin typeface="Calibri"/>
                <a:ea typeface="Calibri"/>
                <a:cs typeface="Calibri"/>
                <a:sym typeface="Calibri"/>
              </a:rPr>
              <a:t>Sever nhận dữ liệu từ Client (ESP32) Nếu vượt ngưỡng cảnh báo thì đèn cảnh báo sáng</a:t>
            </a:r>
            <a:endParaRPr sz="1100">
              <a:solidFill>
                <a:schemeClr val="dk1"/>
              </a:solidFill>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98" name="Shape 498"/>
        <p:cNvGrpSpPr/>
        <p:nvPr/>
      </p:nvGrpSpPr>
      <p:grpSpPr>
        <a:xfrm>
          <a:off x="0" y="0"/>
          <a:ext cx="0" cy="0"/>
          <a:chOff x="0" y="0"/>
          <a:chExt cx="0" cy="0"/>
        </a:xfrm>
      </p:grpSpPr>
      <p:sp>
        <p:nvSpPr>
          <p:cNvPr id="499" name="Google Shape;499;p70"/>
          <p:cNvSpPr txBox="1"/>
          <p:nvPr/>
        </p:nvSpPr>
        <p:spPr>
          <a:xfrm>
            <a:off x="1188618" y="1984717"/>
            <a:ext cx="2666510" cy="1408078"/>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FFFFFF"/>
              </a:buClr>
              <a:buSzPts val="3000"/>
              <a:buFont typeface="Arial"/>
              <a:buNone/>
            </a:pPr>
            <a:r>
              <a:rPr b="1" i="0" lang="vi" sz="3000" u="none" cap="none" strike="noStrike">
                <a:solidFill>
                  <a:srgbClr val="FFFFFF"/>
                </a:solidFill>
                <a:latin typeface="Arial"/>
                <a:ea typeface="Arial"/>
                <a:cs typeface="Arial"/>
                <a:sym typeface="Arial"/>
              </a:rPr>
              <a:t>TRÂN TRỌNG</a:t>
            </a:r>
            <a:endParaRPr sz="1100"/>
          </a:p>
          <a:p>
            <a:pPr indent="0" lvl="0" marL="0" marR="0" rtl="0" algn="r">
              <a:lnSpc>
                <a:spcPct val="100000"/>
              </a:lnSpc>
              <a:spcBef>
                <a:spcPts val="0"/>
              </a:spcBef>
              <a:spcAft>
                <a:spcPts val="0"/>
              </a:spcAft>
              <a:buClr>
                <a:srgbClr val="FFFFFF"/>
              </a:buClr>
              <a:buSzPts val="3000"/>
              <a:buFont typeface="Arial"/>
              <a:buNone/>
            </a:pPr>
            <a:r>
              <a:rPr b="1" lang="vi" sz="3000">
                <a:solidFill>
                  <a:srgbClr val="FFFFFF"/>
                </a:solidFill>
                <a:latin typeface="Arial"/>
                <a:ea typeface="Arial"/>
                <a:cs typeface="Arial"/>
                <a:sym typeface="Arial"/>
              </a:rPr>
              <a:t>CẢM ƠN</a:t>
            </a:r>
            <a:endParaRPr b="1" i="0" sz="3000" u="none" cap="none" strike="noStrike">
              <a:solidFill>
                <a:srgbClr val="FFF106"/>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2700"/>
              <a:buFont typeface="Calibri"/>
              <a:buNone/>
            </a:pPr>
            <a:r>
              <a:t/>
            </a:r>
            <a:endParaRPr b="1" i="0" sz="2700" u="none" cap="none" strike="noStrike">
              <a:solidFill>
                <a:srgbClr val="FFFFFF"/>
              </a:solidFill>
              <a:latin typeface="Calibri"/>
              <a:ea typeface="Calibri"/>
              <a:cs typeface="Calibri"/>
              <a:sym typeface="Calibri"/>
            </a:endParaRPr>
          </a:p>
        </p:txBody>
      </p:sp>
      <p:sp>
        <p:nvSpPr>
          <p:cNvPr id="500" name="Google Shape;500;p70"/>
          <p:cNvSpPr/>
          <p:nvPr/>
        </p:nvSpPr>
        <p:spPr>
          <a:xfrm>
            <a:off x="3855128" y="1637930"/>
            <a:ext cx="38411" cy="1524740"/>
          </a:xfrm>
          <a:prstGeom prst="rect">
            <a:avLst/>
          </a:prstGeom>
          <a:solidFill>
            <a:srgbClr val="FFF106"/>
          </a:solidFill>
          <a:ln cap="flat" cmpd="sng" w="12700">
            <a:solidFill>
              <a:srgbClr val="085189"/>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8"/>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0" name="Google Shape;230;p38"/>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HỆ ĐIỀU HÀNH THỜI GIAN THỰC</a:t>
            </a:r>
            <a:endParaRPr b="1" sz="2700">
              <a:solidFill>
                <a:schemeClr val="dk2"/>
              </a:solidFill>
            </a:endParaRPr>
          </a:p>
        </p:txBody>
      </p:sp>
      <p:sp>
        <p:nvSpPr>
          <p:cNvPr id="231" name="Google Shape;231;p38"/>
          <p:cNvSpPr txBox="1"/>
          <p:nvPr/>
        </p:nvSpPr>
        <p:spPr>
          <a:xfrm>
            <a:off x="551100" y="1368900"/>
            <a:ext cx="5033400" cy="2405700"/>
          </a:xfrm>
          <a:prstGeom prst="rect">
            <a:avLst/>
          </a:prstGeom>
          <a:noFill/>
          <a:ln>
            <a:noFill/>
          </a:ln>
        </p:spPr>
        <p:txBody>
          <a:bodyPr anchorCtr="0" anchor="t" bIns="91425" lIns="91425" spcFirstLastPara="1" rIns="91425" wrap="square" tIns="91425">
            <a:spAutoFit/>
          </a:bodyPr>
          <a:lstStyle/>
          <a:p>
            <a:pPr indent="0" lvl="0" marL="0" rtl="0" algn="just">
              <a:lnSpc>
                <a:spcPct val="90000"/>
              </a:lnSpc>
              <a:spcBef>
                <a:spcPts val="0"/>
              </a:spcBef>
              <a:spcAft>
                <a:spcPts val="0"/>
              </a:spcAft>
              <a:buClr>
                <a:schemeClr val="dk1"/>
              </a:buClr>
              <a:buSzPts val="1100"/>
              <a:buFont typeface="Arial"/>
              <a:buNone/>
            </a:pPr>
            <a:r>
              <a:rPr b="1" lang="vi" sz="1300">
                <a:solidFill>
                  <a:schemeClr val="dk1"/>
                </a:solidFill>
              </a:rPr>
              <a:t>RTOS (Real Time Operating System )</a:t>
            </a:r>
            <a:r>
              <a:rPr lang="vi" sz="1300">
                <a:solidFill>
                  <a:schemeClr val="dk1"/>
                </a:solidFill>
              </a:rPr>
              <a:t> là hệ điều hành được sử dụng trong các hệ thống tính toán yêu cầu hoàn thành nhiệm vụ trong thời hạn nghiêm ngặt.</a:t>
            </a:r>
            <a:endParaRPr sz="1300">
              <a:solidFill>
                <a:schemeClr val="dk1"/>
              </a:solidFill>
            </a:endParaRPr>
          </a:p>
          <a:p>
            <a:pPr indent="0" lvl="0" marL="457200" rtl="0" algn="just">
              <a:lnSpc>
                <a:spcPct val="90000"/>
              </a:lnSpc>
              <a:spcBef>
                <a:spcPts val="0"/>
              </a:spcBef>
              <a:spcAft>
                <a:spcPts val="0"/>
              </a:spcAft>
              <a:buClr>
                <a:schemeClr val="dk1"/>
              </a:buClr>
              <a:buSzPts val="1100"/>
              <a:buFont typeface="Arial"/>
              <a:buNone/>
            </a:pPr>
            <a:r>
              <a:t/>
            </a:r>
            <a:endParaRPr sz="1300">
              <a:solidFill>
                <a:schemeClr val="dk1"/>
              </a:solidFill>
            </a:endParaRPr>
          </a:p>
          <a:p>
            <a:pPr indent="0" lvl="0" marL="0" rtl="0" algn="just">
              <a:lnSpc>
                <a:spcPct val="90000"/>
              </a:lnSpc>
              <a:spcBef>
                <a:spcPts val="0"/>
              </a:spcBef>
              <a:spcAft>
                <a:spcPts val="0"/>
              </a:spcAft>
              <a:buNone/>
            </a:pPr>
            <a:r>
              <a:rPr lang="vi" sz="1300">
                <a:solidFill>
                  <a:schemeClr val="dk1"/>
                </a:solidFill>
              </a:rPr>
              <a:t>Khi một sự kiện bên ngoài xảy ra, tín hiệu được gửi đến hệ thống thông qua cảm biến và được xử lý như một ngắt. RTOS xử lý ngắt này và khởi tạo quy trình liên quan, đảm bảo phản hồi nhanh chóng.</a:t>
            </a:r>
            <a:endParaRPr sz="1300">
              <a:solidFill>
                <a:schemeClr val="dk1"/>
              </a:solidFill>
            </a:endParaRPr>
          </a:p>
          <a:p>
            <a:pPr indent="0" lvl="0" marL="0" rtl="0" algn="just">
              <a:lnSpc>
                <a:spcPct val="90000"/>
              </a:lnSpc>
              <a:spcBef>
                <a:spcPts val="0"/>
              </a:spcBef>
              <a:spcAft>
                <a:spcPts val="0"/>
              </a:spcAft>
              <a:buNone/>
            </a:pPr>
            <a:r>
              <a:t/>
            </a:r>
            <a:endParaRPr sz="1300">
              <a:solidFill>
                <a:schemeClr val="dk1"/>
              </a:solidFill>
            </a:endParaRPr>
          </a:p>
          <a:p>
            <a:pPr indent="0" lvl="0" marL="0" rtl="0" algn="l">
              <a:spcBef>
                <a:spcPts val="0"/>
              </a:spcBef>
              <a:spcAft>
                <a:spcPts val="0"/>
              </a:spcAft>
              <a:buNone/>
            </a:pPr>
            <a:r>
              <a:rPr b="1" lang="vi" sz="1300"/>
              <a:t>Các hệ điều hành thời gian thực (RTOS):</a:t>
            </a:r>
            <a:endParaRPr b="1" sz="1300"/>
          </a:p>
          <a:p>
            <a:pPr indent="-311150" lvl="0" marL="457200" rtl="0" algn="l">
              <a:spcBef>
                <a:spcPts val="0"/>
              </a:spcBef>
              <a:spcAft>
                <a:spcPts val="0"/>
              </a:spcAft>
              <a:buSzPts val="1300"/>
              <a:buChar char="-"/>
            </a:pPr>
            <a:r>
              <a:rPr lang="vi" sz="1300"/>
              <a:t>Mã nguồn mở: FreeRTOS, </a:t>
            </a:r>
            <a:r>
              <a:rPr lang="vi" sz="1300"/>
              <a:t>R</a:t>
            </a:r>
            <a:r>
              <a:rPr lang="vi" sz="1300"/>
              <a:t>TEMS, Zephyr</a:t>
            </a:r>
            <a:endParaRPr sz="1300"/>
          </a:p>
          <a:p>
            <a:pPr indent="-311150" lvl="0" marL="457200" rtl="0" algn="l">
              <a:spcBef>
                <a:spcPts val="0"/>
              </a:spcBef>
              <a:spcAft>
                <a:spcPts val="0"/>
              </a:spcAft>
              <a:buSzPts val="1300"/>
              <a:buChar char="-"/>
            </a:pPr>
            <a:r>
              <a:rPr lang="vi" sz="1300"/>
              <a:t>Thương mại: VxWorks, QNX, Micrium (uC/OS)</a:t>
            </a:r>
            <a:endParaRPr b="1" sz="1300">
              <a:solidFill>
                <a:schemeClr val="dk1"/>
              </a:solidFill>
            </a:endParaRPr>
          </a:p>
        </p:txBody>
      </p:sp>
      <p:pic>
        <p:nvPicPr>
          <p:cNvPr id="232" name="Google Shape;232;p38"/>
          <p:cNvPicPr preferRelativeResize="0"/>
          <p:nvPr/>
        </p:nvPicPr>
        <p:blipFill>
          <a:blip r:embed="rId3">
            <a:alphaModFix/>
          </a:blip>
          <a:stretch>
            <a:fillRect/>
          </a:stretch>
        </p:blipFill>
        <p:spPr>
          <a:xfrm>
            <a:off x="6140875" y="867538"/>
            <a:ext cx="2456125" cy="31880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9"/>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38" name="Google Shape;238;p39"/>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PHÂN LOẠI </a:t>
            </a:r>
            <a:r>
              <a:rPr b="1" lang="vi" sz="2700">
                <a:solidFill>
                  <a:schemeClr val="dk2"/>
                </a:solidFill>
              </a:rPr>
              <a:t>HỆ THỐNG THỜI GIAN THỰC</a:t>
            </a:r>
            <a:endParaRPr b="1" sz="2700">
              <a:solidFill>
                <a:schemeClr val="dk2"/>
              </a:solidFill>
            </a:endParaRPr>
          </a:p>
        </p:txBody>
      </p:sp>
      <p:sp>
        <p:nvSpPr>
          <p:cNvPr id="239" name="Google Shape;239;p39"/>
          <p:cNvSpPr txBox="1"/>
          <p:nvPr/>
        </p:nvSpPr>
        <p:spPr>
          <a:xfrm>
            <a:off x="338000" y="1286550"/>
            <a:ext cx="4452900" cy="30015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 sz="1300">
                <a:solidFill>
                  <a:schemeClr val="dk1"/>
                </a:solidFill>
              </a:rPr>
              <a:t>Hệ điều hành thời gian thực</a:t>
            </a:r>
            <a:r>
              <a:rPr lang="vi" sz="1300">
                <a:solidFill>
                  <a:schemeClr val="dk1"/>
                </a:solidFill>
              </a:rPr>
              <a:t> được phân loại dựa trên mức độ đáp ứng thời gian thực, cách tổ chức hệ điều hành, và kiến trúc lõi xử lý:</a:t>
            </a:r>
            <a:endParaRPr sz="1300">
              <a:solidFill>
                <a:schemeClr val="dk1"/>
              </a:solidFill>
            </a:endParaRPr>
          </a:p>
          <a:p>
            <a:pPr indent="-317500" lvl="0" marL="457200" rtl="0" algn="just">
              <a:spcBef>
                <a:spcPts val="0"/>
              </a:spcBef>
              <a:spcAft>
                <a:spcPts val="0"/>
              </a:spcAft>
              <a:buSzPts val="1400"/>
              <a:buChar char="-"/>
            </a:pPr>
            <a:r>
              <a:rPr b="1" lang="vi"/>
              <a:t>Phân loại theo mức độ thời gian thực</a:t>
            </a:r>
            <a:r>
              <a:rPr lang="vi"/>
              <a:t>: Hard RTOS, Firm RTOS, Soft RTOS</a:t>
            </a:r>
            <a:endParaRPr/>
          </a:p>
          <a:p>
            <a:pPr indent="-317500" lvl="0" marL="457200" rtl="0" algn="just">
              <a:spcBef>
                <a:spcPts val="0"/>
              </a:spcBef>
              <a:spcAft>
                <a:spcPts val="0"/>
              </a:spcAft>
              <a:buSzPts val="1400"/>
              <a:buChar char="-"/>
            </a:pPr>
            <a:r>
              <a:rPr b="1" lang="vi"/>
              <a:t>Phân loại theo kiến trúc hệ điều hành:</a:t>
            </a:r>
            <a:r>
              <a:rPr lang="vi"/>
              <a:t> Monolithic kernel (nhân đơn khối), Microkernel, Modular kernel</a:t>
            </a:r>
            <a:endParaRPr/>
          </a:p>
          <a:p>
            <a:pPr indent="-317500" lvl="0" marL="457200" rtl="0" algn="just">
              <a:spcBef>
                <a:spcPts val="0"/>
              </a:spcBef>
              <a:spcAft>
                <a:spcPts val="0"/>
              </a:spcAft>
              <a:buSzPts val="1400"/>
              <a:buChar char="-"/>
            </a:pPr>
            <a:r>
              <a:rPr b="1" lang="vi"/>
              <a:t>Phân loại theo cách xử lý đa nhiệm:</a:t>
            </a:r>
            <a:r>
              <a:rPr lang="vi"/>
              <a:t> Preemptive (ưu tiên ngắt), Cooperative ( Hợp tác), Hybrid (lai)</a:t>
            </a:r>
            <a:endParaRPr b="1" sz="1700">
              <a:solidFill>
                <a:schemeClr val="dk1"/>
              </a:solidFill>
            </a:endParaRPr>
          </a:p>
          <a:p>
            <a:pPr indent="0" lvl="0" marL="0" rtl="0" algn="just">
              <a:lnSpc>
                <a:spcPct val="115000"/>
              </a:lnSpc>
              <a:spcBef>
                <a:spcPts val="1800"/>
              </a:spcBef>
              <a:spcAft>
                <a:spcPts val="400"/>
              </a:spcAft>
              <a:buNone/>
            </a:pPr>
            <a:r>
              <a:t/>
            </a:r>
            <a:endParaRPr b="1" sz="1700">
              <a:solidFill>
                <a:schemeClr val="dk1"/>
              </a:solidFill>
            </a:endParaRPr>
          </a:p>
        </p:txBody>
      </p:sp>
      <p:pic>
        <p:nvPicPr>
          <p:cNvPr id="240" name="Google Shape;240;p39"/>
          <p:cNvPicPr preferRelativeResize="0"/>
          <p:nvPr/>
        </p:nvPicPr>
        <p:blipFill>
          <a:blip r:embed="rId3">
            <a:alphaModFix/>
          </a:blip>
          <a:stretch>
            <a:fillRect/>
          </a:stretch>
        </p:blipFill>
        <p:spPr>
          <a:xfrm>
            <a:off x="6091825" y="1345348"/>
            <a:ext cx="2578825" cy="1206225"/>
          </a:xfrm>
          <a:prstGeom prst="rect">
            <a:avLst/>
          </a:prstGeom>
          <a:noFill/>
          <a:ln>
            <a:noFill/>
          </a:ln>
        </p:spPr>
      </p:pic>
      <p:pic>
        <p:nvPicPr>
          <p:cNvPr id="241" name="Google Shape;241;p39"/>
          <p:cNvPicPr preferRelativeResize="0"/>
          <p:nvPr/>
        </p:nvPicPr>
        <p:blipFill>
          <a:blip r:embed="rId4">
            <a:alphaModFix/>
          </a:blip>
          <a:stretch>
            <a:fillRect/>
          </a:stretch>
        </p:blipFill>
        <p:spPr>
          <a:xfrm>
            <a:off x="6134588" y="2718725"/>
            <a:ext cx="2493300" cy="8006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47" name="Google Shape;247;p40"/>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SO SÁNH HARD</a:t>
            </a:r>
            <a:r>
              <a:rPr b="1" lang="vi" sz="2700">
                <a:solidFill>
                  <a:schemeClr val="dk2"/>
                </a:solidFill>
              </a:rPr>
              <a:t>-</a:t>
            </a:r>
            <a:r>
              <a:rPr b="1" lang="vi" sz="2700">
                <a:solidFill>
                  <a:schemeClr val="dk2"/>
                </a:solidFill>
              </a:rPr>
              <a:t>SOFT RTS</a:t>
            </a:r>
            <a:endParaRPr b="1" sz="2700">
              <a:solidFill>
                <a:schemeClr val="dk2"/>
              </a:solidFill>
            </a:endParaRPr>
          </a:p>
        </p:txBody>
      </p:sp>
      <p:pic>
        <p:nvPicPr>
          <p:cNvPr id="248" name="Google Shape;248;p40"/>
          <p:cNvPicPr preferRelativeResize="0"/>
          <p:nvPr/>
        </p:nvPicPr>
        <p:blipFill>
          <a:blip r:embed="rId3">
            <a:alphaModFix/>
          </a:blip>
          <a:stretch>
            <a:fillRect/>
          </a:stretch>
        </p:blipFill>
        <p:spPr>
          <a:xfrm>
            <a:off x="1199100" y="820250"/>
            <a:ext cx="6736575" cy="34066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54" name="Google Shape;254;p41"/>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PHẦN CỨNG/ MẠCH</a:t>
            </a:r>
            <a:endParaRPr b="1" sz="2700">
              <a:solidFill>
                <a:schemeClr val="dk2"/>
              </a:solidFill>
            </a:endParaRPr>
          </a:p>
        </p:txBody>
      </p:sp>
      <p:sp>
        <p:nvSpPr>
          <p:cNvPr id="255" name="Google Shape;255;p41"/>
          <p:cNvSpPr txBox="1"/>
          <p:nvPr/>
        </p:nvSpPr>
        <p:spPr>
          <a:xfrm>
            <a:off x="462925" y="1378800"/>
            <a:ext cx="3607800" cy="23859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lang="vi" sz="1300">
                <a:solidFill>
                  <a:schemeClr val="dk1"/>
                </a:solidFill>
              </a:rPr>
              <a:t>Phần cứng</a:t>
            </a:r>
            <a:r>
              <a:rPr lang="vi" sz="1300">
                <a:solidFill>
                  <a:schemeClr val="dk1"/>
                </a:solidFill>
              </a:rPr>
              <a:t> trong các </a:t>
            </a:r>
            <a:r>
              <a:rPr b="1" lang="vi" sz="1300">
                <a:solidFill>
                  <a:schemeClr val="dk1"/>
                </a:solidFill>
              </a:rPr>
              <a:t>hệ thống thời gian thực</a:t>
            </a:r>
            <a:r>
              <a:rPr lang="vi" sz="1300">
                <a:solidFill>
                  <a:schemeClr val="dk1"/>
                </a:solidFill>
              </a:rPr>
              <a:t> phải đáp ứng các yêu cầu nghiêm ngặt về độ trễ và tính nhất quán trong xử lý. Điều này đảm bảo rằng hệ thống có thể phản hồi các sự kiện trong khoảng thời gian xác định và dự đoán được. </a:t>
            </a:r>
            <a:endParaRPr sz="1300">
              <a:solidFill>
                <a:schemeClr val="dk1"/>
              </a:solidFill>
            </a:endParaRPr>
          </a:p>
          <a:p>
            <a:pPr indent="0" lvl="0" marL="0" rtl="0" algn="just">
              <a:spcBef>
                <a:spcPts val="0"/>
              </a:spcBef>
              <a:spcAft>
                <a:spcPts val="0"/>
              </a:spcAft>
              <a:buNone/>
            </a:pPr>
            <a:r>
              <a:t/>
            </a:r>
            <a:endParaRPr sz="1300">
              <a:solidFill>
                <a:schemeClr val="dk1"/>
              </a:solidFill>
            </a:endParaRPr>
          </a:p>
          <a:p>
            <a:pPr indent="0" lvl="0" marL="0" rtl="0" algn="just">
              <a:spcBef>
                <a:spcPts val="0"/>
              </a:spcBef>
              <a:spcAft>
                <a:spcPts val="0"/>
              </a:spcAft>
              <a:buNone/>
            </a:pPr>
            <a:r>
              <a:rPr b="1" lang="vi" sz="1300">
                <a:solidFill>
                  <a:schemeClr val="dk1"/>
                </a:solidFill>
              </a:rPr>
              <a:t>Ví dụ:</a:t>
            </a:r>
            <a:r>
              <a:rPr lang="vi" sz="1300">
                <a:solidFill>
                  <a:schemeClr val="dk1"/>
                </a:solidFill>
              </a:rPr>
              <a:t> các bộ vi xử lý được tối ưu hóa cho Intel® TCC được thiết kế để hỗ trợ các ứng dụng yêu cầu độ trễ thấp và thời gian phản hồi chính xác</a:t>
            </a:r>
            <a:endParaRPr sz="1300">
              <a:solidFill>
                <a:srgbClr val="595959"/>
              </a:solidFill>
            </a:endParaRPr>
          </a:p>
        </p:txBody>
      </p:sp>
      <p:pic>
        <p:nvPicPr>
          <p:cNvPr id="256" name="Google Shape;256;p41"/>
          <p:cNvPicPr preferRelativeResize="0"/>
          <p:nvPr/>
        </p:nvPicPr>
        <p:blipFill>
          <a:blip r:embed="rId3">
            <a:alphaModFix/>
          </a:blip>
          <a:stretch>
            <a:fillRect/>
          </a:stretch>
        </p:blipFill>
        <p:spPr>
          <a:xfrm>
            <a:off x="4572000" y="1357475"/>
            <a:ext cx="4317425" cy="24285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2"/>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62" name="Google Shape;262;p42"/>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PHẦN CỨNG/ MẠCH</a:t>
            </a:r>
            <a:endParaRPr b="1" sz="2700">
              <a:solidFill>
                <a:schemeClr val="dk2"/>
              </a:solidFill>
            </a:endParaRPr>
          </a:p>
        </p:txBody>
      </p:sp>
      <p:sp>
        <p:nvSpPr>
          <p:cNvPr id="263" name="Google Shape;263;p42"/>
          <p:cNvSpPr txBox="1"/>
          <p:nvPr/>
        </p:nvSpPr>
        <p:spPr>
          <a:xfrm>
            <a:off x="374750" y="955225"/>
            <a:ext cx="3240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vi" sz="1300">
                <a:solidFill>
                  <a:schemeClr val="dk1"/>
                </a:solidFill>
              </a:rPr>
              <a:t>Các thành phần quan trọng bao gồm:</a:t>
            </a:r>
            <a:endParaRPr b="1" sz="1300">
              <a:solidFill>
                <a:schemeClr val="dk1"/>
              </a:solidFill>
            </a:endParaRPr>
          </a:p>
        </p:txBody>
      </p:sp>
      <p:pic>
        <p:nvPicPr>
          <p:cNvPr id="264" name="Google Shape;264;p42"/>
          <p:cNvPicPr preferRelativeResize="0"/>
          <p:nvPr/>
        </p:nvPicPr>
        <p:blipFill>
          <a:blip r:embed="rId3">
            <a:alphaModFix/>
          </a:blip>
          <a:stretch>
            <a:fillRect/>
          </a:stretch>
        </p:blipFill>
        <p:spPr>
          <a:xfrm>
            <a:off x="1063049" y="1592576"/>
            <a:ext cx="1428457" cy="1211674"/>
          </a:xfrm>
          <a:prstGeom prst="rect">
            <a:avLst/>
          </a:prstGeom>
          <a:noFill/>
          <a:ln>
            <a:noFill/>
          </a:ln>
        </p:spPr>
      </p:pic>
      <p:sp>
        <p:nvSpPr>
          <p:cNvPr id="265" name="Google Shape;265;p42"/>
          <p:cNvSpPr txBox="1"/>
          <p:nvPr/>
        </p:nvSpPr>
        <p:spPr>
          <a:xfrm>
            <a:off x="314025" y="3033250"/>
            <a:ext cx="28455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300">
                <a:solidFill>
                  <a:srgbClr val="000000"/>
                </a:solidFill>
              </a:rPr>
              <a:t>Bộ vi xử lý (Processor)</a:t>
            </a:r>
            <a:endParaRPr b="1" sz="1300">
              <a:solidFill>
                <a:srgbClr val="000000"/>
              </a:solidFill>
            </a:endParaRPr>
          </a:p>
          <a:p>
            <a:pPr indent="0" lvl="0" marL="0" rtl="0" algn="ctr">
              <a:spcBef>
                <a:spcPts val="0"/>
              </a:spcBef>
              <a:spcAft>
                <a:spcPts val="0"/>
              </a:spcAft>
              <a:buNone/>
            </a:pPr>
            <a:r>
              <a:rPr lang="vi" sz="1300">
                <a:solidFill>
                  <a:srgbClr val="000000"/>
                </a:solidFill>
              </a:rPr>
              <a:t>Vi xử lý nhúng (Embedded Processors)</a:t>
            </a:r>
            <a:endParaRPr sz="1300">
              <a:solidFill>
                <a:srgbClr val="000000"/>
              </a:solidFill>
            </a:endParaRPr>
          </a:p>
          <a:p>
            <a:pPr indent="0" lvl="0" marL="0" rtl="0" algn="ctr">
              <a:spcBef>
                <a:spcPts val="0"/>
              </a:spcBef>
              <a:spcAft>
                <a:spcPts val="0"/>
              </a:spcAft>
              <a:buNone/>
            </a:pPr>
            <a:r>
              <a:rPr lang="vi" sz="1300">
                <a:solidFill>
                  <a:srgbClr val="000000"/>
                </a:solidFill>
              </a:rPr>
              <a:t>Vi xử lý hỗ trợ RTOS</a:t>
            </a:r>
            <a:endParaRPr sz="1300"/>
          </a:p>
        </p:txBody>
      </p:sp>
      <p:pic>
        <p:nvPicPr>
          <p:cNvPr id="266" name="Google Shape;266;p42"/>
          <p:cNvPicPr preferRelativeResize="0"/>
          <p:nvPr/>
        </p:nvPicPr>
        <p:blipFill>
          <a:blip r:embed="rId4">
            <a:alphaModFix/>
          </a:blip>
          <a:stretch>
            <a:fillRect/>
          </a:stretch>
        </p:blipFill>
        <p:spPr>
          <a:xfrm>
            <a:off x="3479886" y="1592574"/>
            <a:ext cx="1523430" cy="810296"/>
          </a:xfrm>
          <a:prstGeom prst="rect">
            <a:avLst/>
          </a:prstGeom>
          <a:noFill/>
          <a:ln>
            <a:noFill/>
          </a:ln>
        </p:spPr>
      </p:pic>
      <p:pic>
        <p:nvPicPr>
          <p:cNvPr id="267" name="Google Shape;267;p42"/>
          <p:cNvPicPr preferRelativeResize="0"/>
          <p:nvPr/>
        </p:nvPicPr>
        <p:blipFill>
          <a:blip r:embed="rId5">
            <a:alphaModFix/>
          </a:blip>
          <a:stretch>
            <a:fillRect/>
          </a:stretch>
        </p:blipFill>
        <p:spPr>
          <a:xfrm>
            <a:off x="4366023" y="2204077"/>
            <a:ext cx="841645" cy="600300"/>
          </a:xfrm>
          <a:prstGeom prst="rect">
            <a:avLst/>
          </a:prstGeom>
          <a:noFill/>
          <a:ln>
            <a:noFill/>
          </a:ln>
        </p:spPr>
      </p:pic>
      <p:sp>
        <p:nvSpPr>
          <p:cNvPr id="268" name="Google Shape;268;p42"/>
          <p:cNvSpPr txBox="1"/>
          <p:nvPr/>
        </p:nvSpPr>
        <p:spPr>
          <a:xfrm>
            <a:off x="3292299" y="3033254"/>
            <a:ext cx="2763000" cy="985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300">
                <a:solidFill>
                  <a:srgbClr val="000000"/>
                </a:solidFill>
              </a:rPr>
              <a:t>Bộ nhớ và Bus dữ liệu</a:t>
            </a:r>
            <a:endParaRPr b="1" sz="1300">
              <a:solidFill>
                <a:srgbClr val="000000"/>
              </a:solidFill>
            </a:endParaRPr>
          </a:p>
          <a:p>
            <a:pPr indent="0" lvl="0" marL="0" rtl="0" algn="ctr">
              <a:spcBef>
                <a:spcPts val="0"/>
              </a:spcBef>
              <a:spcAft>
                <a:spcPts val="0"/>
              </a:spcAft>
              <a:buNone/>
            </a:pPr>
            <a:r>
              <a:rPr lang="vi" sz="1300">
                <a:solidFill>
                  <a:srgbClr val="000000"/>
                </a:solidFill>
              </a:rPr>
              <a:t>SRAM và DRAM tốc độ cao</a:t>
            </a:r>
            <a:endParaRPr sz="1300">
              <a:solidFill>
                <a:srgbClr val="000000"/>
              </a:solidFill>
            </a:endParaRPr>
          </a:p>
          <a:p>
            <a:pPr indent="0" lvl="0" marL="0" rtl="0" algn="ctr">
              <a:spcBef>
                <a:spcPts val="0"/>
              </a:spcBef>
              <a:spcAft>
                <a:spcPts val="0"/>
              </a:spcAft>
              <a:buNone/>
            </a:pPr>
            <a:r>
              <a:rPr lang="vi" sz="1300">
                <a:solidFill>
                  <a:srgbClr val="000000"/>
                </a:solidFill>
              </a:rPr>
              <a:t>Bộ nhớ Flash</a:t>
            </a:r>
            <a:endParaRPr sz="1300">
              <a:solidFill>
                <a:srgbClr val="000000"/>
              </a:solidFill>
            </a:endParaRPr>
          </a:p>
          <a:p>
            <a:pPr indent="0" lvl="0" marL="0" rtl="0" algn="ctr">
              <a:spcBef>
                <a:spcPts val="0"/>
              </a:spcBef>
              <a:spcAft>
                <a:spcPts val="0"/>
              </a:spcAft>
              <a:buNone/>
            </a:pPr>
            <a:r>
              <a:rPr lang="vi" sz="1300">
                <a:solidFill>
                  <a:srgbClr val="000000"/>
                </a:solidFill>
              </a:rPr>
              <a:t>Bus giao tiếp</a:t>
            </a:r>
            <a:endParaRPr sz="1300"/>
          </a:p>
        </p:txBody>
      </p:sp>
      <p:pic>
        <p:nvPicPr>
          <p:cNvPr id="269" name="Google Shape;269;p42"/>
          <p:cNvPicPr preferRelativeResize="0"/>
          <p:nvPr/>
        </p:nvPicPr>
        <p:blipFill>
          <a:blip r:embed="rId6">
            <a:alphaModFix/>
          </a:blip>
          <a:stretch>
            <a:fillRect/>
          </a:stretch>
        </p:blipFill>
        <p:spPr>
          <a:xfrm>
            <a:off x="6628165" y="1758047"/>
            <a:ext cx="1688960" cy="991725"/>
          </a:xfrm>
          <a:prstGeom prst="rect">
            <a:avLst/>
          </a:prstGeom>
          <a:noFill/>
          <a:ln>
            <a:noFill/>
          </a:ln>
        </p:spPr>
      </p:pic>
      <p:sp>
        <p:nvSpPr>
          <p:cNvPr id="270" name="Google Shape;270;p42"/>
          <p:cNvSpPr txBox="1"/>
          <p:nvPr/>
        </p:nvSpPr>
        <p:spPr>
          <a:xfrm>
            <a:off x="6055300" y="2933200"/>
            <a:ext cx="2682300" cy="1185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1300">
                <a:solidFill>
                  <a:srgbClr val="000000"/>
                </a:solidFill>
              </a:rPr>
              <a:t>Thiết bị hỗ trợ thời gian thực</a:t>
            </a:r>
            <a:endParaRPr b="1" sz="1300">
              <a:solidFill>
                <a:srgbClr val="000000"/>
              </a:solidFill>
            </a:endParaRPr>
          </a:p>
          <a:p>
            <a:pPr indent="0" lvl="0" marL="0" rtl="0" algn="ctr">
              <a:spcBef>
                <a:spcPts val="0"/>
              </a:spcBef>
              <a:spcAft>
                <a:spcPts val="0"/>
              </a:spcAft>
              <a:buNone/>
            </a:pPr>
            <a:r>
              <a:rPr lang="vi" sz="1300">
                <a:solidFill>
                  <a:srgbClr val="000000"/>
                </a:solidFill>
              </a:rPr>
              <a:t>FPGA (Field-Programmable Gate Array)</a:t>
            </a:r>
            <a:endParaRPr sz="1300">
              <a:solidFill>
                <a:srgbClr val="000000"/>
              </a:solidFill>
            </a:endParaRPr>
          </a:p>
          <a:p>
            <a:pPr indent="0" lvl="0" marL="0" rtl="0" algn="ctr">
              <a:spcBef>
                <a:spcPts val="0"/>
              </a:spcBef>
              <a:spcAft>
                <a:spcPts val="0"/>
              </a:spcAft>
              <a:buNone/>
            </a:pPr>
            <a:r>
              <a:rPr lang="vi" sz="1300">
                <a:solidFill>
                  <a:srgbClr val="000000"/>
                </a:solidFill>
              </a:rPr>
              <a:t>ASIC (Application-Specific Integrated Circuit)</a:t>
            </a:r>
            <a:endParaRPr sz="13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43"/>
          <p:cNvSpPr/>
          <p:nvPr/>
        </p:nvSpPr>
        <p:spPr>
          <a:xfrm>
            <a:off x="-57150" y="-36725"/>
            <a:ext cx="9258300" cy="791100"/>
          </a:xfrm>
          <a:prstGeom prst="rect">
            <a:avLst/>
          </a:prstGeom>
          <a:solidFill>
            <a:srgbClr val="FCDF05"/>
          </a:solidFill>
          <a:ln cap="flat" cmpd="sng" w="9525">
            <a:solidFill>
              <a:srgbClr val="FCDF0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Calibri"/>
              <a:ea typeface="Calibri"/>
              <a:cs typeface="Calibri"/>
              <a:sym typeface="Calibri"/>
            </a:endParaRPr>
          </a:p>
        </p:txBody>
      </p:sp>
      <p:sp>
        <p:nvSpPr>
          <p:cNvPr id="276" name="Google Shape;276;p43"/>
          <p:cNvSpPr txBox="1"/>
          <p:nvPr/>
        </p:nvSpPr>
        <p:spPr>
          <a:xfrm>
            <a:off x="95250" y="102475"/>
            <a:ext cx="8953500" cy="600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vi" sz="2700">
                <a:solidFill>
                  <a:schemeClr val="dk2"/>
                </a:solidFill>
              </a:rPr>
              <a:t>CẢM BIẾN VÀ LINH KIỆN</a:t>
            </a:r>
            <a:endParaRPr b="1" sz="2700">
              <a:solidFill>
                <a:schemeClr val="dk2"/>
              </a:solidFill>
            </a:endParaRPr>
          </a:p>
        </p:txBody>
      </p:sp>
      <p:sp>
        <p:nvSpPr>
          <p:cNvPr id="277" name="Google Shape;277;p43"/>
          <p:cNvSpPr txBox="1"/>
          <p:nvPr/>
        </p:nvSpPr>
        <p:spPr>
          <a:xfrm>
            <a:off x="205750" y="815625"/>
            <a:ext cx="3336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200"/>
              </a:spcAft>
              <a:buNone/>
            </a:pPr>
            <a:r>
              <a:rPr b="1" lang="vi" sz="1300">
                <a:solidFill>
                  <a:schemeClr val="dk1"/>
                </a:solidFill>
              </a:rPr>
              <a:t>Các loại cảm biến sử dụng trong RTS:</a:t>
            </a:r>
            <a:endParaRPr sz="1300">
              <a:solidFill>
                <a:schemeClr val="dk1"/>
              </a:solidFill>
            </a:endParaRPr>
          </a:p>
        </p:txBody>
      </p:sp>
      <p:pic>
        <p:nvPicPr>
          <p:cNvPr id="278" name="Google Shape;278;p43"/>
          <p:cNvPicPr preferRelativeResize="0"/>
          <p:nvPr/>
        </p:nvPicPr>
        <p:blipFill>
          <a:blip r:embed="rId3">
            <a:alphaModFix/>
          </a:blip>
          <a:stretch>
            <a:fillRect/>
          </a:stretch>
        </p:blipFill>
        <p:spPr>
          <a:xfrm>
            <a:off x="2767530" y="1694127"/>
            <a:ext cx="1661098" cy="1050703"/>
          </a:xfrm>
          <a:prstGeom prst="rect">
            <a:avLst/>
          </a:prstGeom>
          <a:noFill/>
          <a:ln>
            <a:noFill/>
          </a:ln>
        </p:spPr>
      </p:pic>
      <p:sp>
        <p:nvSpPr>
          <p:cNvPr id="279" name="Google Shape;279;p43"/>
          <p:cNvSpPr txBox="1"/>
          <p:nvPr/>
        </p:nvSpPr>
        <p:spPr>
          <a:xfrm>
            <a:off x="2738113" y="2861180"/>
            <a:ext cx="18318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vi" sz="1100">
                <a:solidFill>
                  <a:srgbClr val="000000"/>
                </a:solidFill>
              </a:rPr>
              <a:t>Cảm biến nhiệt độ (Temperature Sensors)</a:t>
            </a:r>
            <a:r>
              <a:rPr lang="vi" sz="1100">
                <a:solidFill>
                  <a:srgbClr val="000000"/>
                </a:solidFill>
              </a:rPr>
              <a:t>: Dùng trong hệ thống HVAC, máy CNC.</a:t>
            </a:r>
            <a:endParaRPr/>
          </a:p>
        </p:txBody>
      </p:sp>
      <p:pic>
        <p:nvPicPr>
          <p:cNvPr id="280" name="Google Shape;280;p43"/>
          <p:cNvPicPr preferRelativeResize="0"/>
          <p:nvPr/>
        </p:nvPicPr>
        <p:blipFill>
          <a:blip r:embed="rId4">
            <a:alphaModFix/>
          </a:blip>
          <a:stretch>
            <a:fillRect/>
          </a:stretch>
        </p:blipFill>
        <p:spPr>
          <a:xfrm>
            <a:off x="5046062" y="1616050"/>
            <a:ext cx="1519324" cy="1206850"/>
          </a:xfrm>
          <a:prstGeom prst="rect">
            <a:avLst/>
          </a:prstGeom>
          <a:noFill/>
          <a:ln>
            <a:noFill/>
          </a:ln>
        </p:spPr>
      </p:pic>
      <p:sp>
        <p:nvSpPr>
          <p:cNvPr id="281" name="Google Shape;281;p43"/>
          <p:cNvSpPr txBox="1"/>
          <p:nvPr/>
        </p:nvSpPr>
        <p:spPr>
          <a:xfrm>
            <a:off x="4831806" y="2861180"/>
            <a:ext cx="18597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vi" sz="1100">
                <a:solidFill>
                  <a:srgbClr val="000000"/>
                </a:solidFill>
              </a:rPr>
              <a:t>Cảm biến áp suất (Pressure Sensors)</a:t>
            </a:r>
            <a:r>
              <a:rPr lang="vi" sz="1100">
                <a:solidFill>
                  <a:srgbClr val="000000"/>
                </a:solidFill>
              </a:rPr>
              <a:t>: Dùng trong hàng không, y tế.</a:t>
            </a:r>
            <a:endParaRPr sz="1100">
              <a:solidFill>
                <a:srgbClr val="000000"/>
              </a:solidFill>
            </a:endParaRPr>
          </a:p>
        </p:txBody>
      </p:sp>
      <p:pic>
        <p:nvPicPr>
          <p:cNvPr id="282" name="Google Shape;282;p43"/>
          <p:cNvPicPr preferRelativeResize="0"/>
          <p:nvPr/>
        </p:nvPicPr>
        <p:blipFill>
          <a:blip r:embed="rId5">
            <a:alphaModFix/>
          </a:blip>
          <a:stretch>
            <a:fillRect/>
          </a:stretch>
        </p:blipFill>
        <p:spPr>
          <a:xfrm>
            <a:off x="7182788" y="1386214"/>
            <a:ext cx="1365674" cy="1275024"/>
          </a:xfrm>
          <a:prstGeom prst="rect">
            <a:avLst/>
          </a:prstGeom>
          <a:noFill/>
          <a:ln>
            <a:noFill/>
          </a:ln>
        </p:spPr>
      </p:pic>
      <p:sp>
        <p:nvSpPr>
          <p:cNvPr id="283" name="Google Shape;283;p43"/>
          <p:cNvSpPr txBox="1"/>
          <p:nvPr/>
        </p:nvSpPr>
        <p:spPr>
          <a:xfrm>
            <a:off x="6827925" y="2892400"/>
            <a:ext cx="2075400" cy="7434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vi" sz="1100">
                <a:solidFill>
                  <a:srgbClr val="000000"/>
                </a:solidFill>
              </a:rPr>
              <a:t>Cảm biến hình ảnh (Image Sensors)</a:t>
            </a:r>
            <a:r>
              <a:rPr lang="vi" sz="1100">
                <a:solidFill>
                  <a:srgbClr val="000000"/>
                </a:solidFill>
              </a:rPr>
              <a:t>: Dùng trong xe tự hành, giám sát an ninh.</a:t>
            </a:r>
            <a:endParaRPr sz="1100">
              <a:solidFill>
                <a:srgbClr val="000000"/>
              </a:solidFill>
            </a:endParaRPr>
          </a:p>
        </p:txBody>
      </p:sp>
      <p:pic>
        <p:nvPicPr>
          <p:cNvPr id="284" name="Google Shape;284;p43"/>
          <p:cNvPicPr preferRelativeResize="0"/>
          <p:nvPr/>
        </p:nvPicPr>
        <p:blipFill>
          <a:blip r:embed="rId6">
            <a:alphaModFix/>
          </a:blip>
          <a:stretch>
            <a:fillRect/>
          </a:stretch>
        </p:blipFill>
        <p:spPr>
          <a:xfrm>
            <a:off x="450113" y="1616040"/>
            <a:ext cx="1583361" cy="1206869"/>
          </a:xfrm>
          <a:prstGeom prst="rect">
            <a:avLst/>
          </a:prstGeom>
          <a:noFill/>
          <a:ln>
            <a:noFill/>
          </a:ln>
        </p:spPr>
      </p:pic>
      <p:sp>
        <p:nvSpPr>
          <p:cNvPr id="285" name="Google Shape;285;p43"/>
          <p:cNvSpPr txBox="1"/>
          <p:nvPr/>
        </p:nvSpPr>
        <p:spPr>
          <a:xfrm>
            <a:off x="129550" y="2861163"/>
            <a:ext cx="2226300" cy="9381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vi" sz="1100">
                <a:solidFill>
                  <a:srgbClr val="000000"/>
                </a:solidFill>
              </a:rPr>
              <a:t>Cảm biến gia tốc và con quay hồi chuyển (IMU - Inertial Measurement Unit)</a:t>
            </a:r>
            <a:r>
              <a:rPr lang="vi" sz="1100">
                <a:solidFill>
                  <a:srgbClr val="000000"/>
                </a:solidFill>
              </a:rPr>
              <a:t>: Dùng trong điều khiển robot, xe tự hành.</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Design">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